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handoutMasterIdLst>
    <p:handoutMasterId r:id="rId24"/>
  </p:handoutMasterIdLst>
  <p:sldIdLst>
    <p:sldId id="256" r:id="rId5"/>
    <p:sldId id="259" r:id="rId6"/>
    <p:sldId id="266" r:id="rId7"/>
    <p:sldId id="267" r:id="rId8"/>
    <p:sldId id="258" r:id="rId9"/>
    <p:sldId id="262" r:id="rId10"/>
    <p:sldId id="263" r:id="rId11"/>
    <p:sldId id="264" r:id="rId12"/>
    <p:sldId id="265" r:id="rId13"/>
    <p:sldId id="268" r:id="rId14"/>
    <p:sldId id="269" r:id="rId15"/>
    <p:sldId id="270" r:id="rId16"/>
    <p:sldId id="271" r:id="rId17"/>
    <p:sldId id="272" r:id="rId18"/>
    <p:sldId id="273" r:id="rId19"/>
    <p:sldId id="274" r:id="rId20"/>
    <p:sldId id="275"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04CFBA-8E71-4146-B2AA-3E7A45B0CD62}" v="440" dt="2024-09-13T06:36:58.9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026" autoAdjust="0"/>
  </p:normalViewPr>
  <p:slideViewPr>
    <p:cSldViewPr snapToGrid="0" snapToObjects="1">
      <p:cViewPr varScale="1">
        <p:scale>
          <a:sx n="70" d="100"/>
          <a:sy n="70" d="100"/>
        </p:scale>
        <p:origin x="536" y="5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6517B3B-23D7-D013-9312-EC4E2D8796B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69E61E1-DC04-5D50-5248-F84A457907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13D21F-A32A-440B-8D17-FA465CD6367A}" type="datetimeFigureOut">
              <a:rPr lang="en-US" smtClean="0"/>
              <a:t>9/19/2024</a:t>
            </a:fld>
            <a:endParaRPr lang="en-US"/>
          </a:p>
        </p:txBody>
      </p:sp>
      <p:sp>
        <p:nvSpPr>
          <p:cNvPr id="4" name="Footer Placeholder 3">
            <a:extLst>
              <a:ext uri="{FF2B5EF4-FFF2-40B4-BE49-F238E27FC236}">
                <a16:creationId xmlns:a16="http://schemas.microsoft.com/office/drawing/2014/main" id="{E5AE0B63-E271-5685-F7FA-6FC0BF7E0C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5BC7D8F-27CD-813B-50A6-0943F103F4A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715BECA-78D6-44B3-A2D7-57DAE68D7FBF}" type="slidenum">
              <a:rPr lang="en-US" smtClean="0"/>
              <a:t>‹#›</a:t>
            </a:fld>
            <a:endParaRPr lang="en-US"/>
          </a:p>
        </p:txBody>
      </p:sp>
    </p:spTree>
    <p:extLst>
      <p:ext uri="{BB962C8B-B14F-4D97-AF65-F5344CB8AC3E}">
        <p14:creationId xmlns:p14="http://schemas.microsoft.com/office/powerpoint/2010/main" val="33680283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F9A700-681B-4FD0-BACB-0456612DDDBF}" type="datetimeFigureOut">
              <a:rPr lang="en-US" smtClean="0"/>
              <a:t>9/19/2024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AC1E71-DBF0-478F-B5C6-BAD322EF53A4}" type="slidenum">
              <a:rPr lang="en-US" smtClean="0"/>
              <a:t>‹#›</a:t>
            </a:fld>
            <a:endParaRPr lang="en-US"/>
          </a:p>
        </p:txBody>
      </p:sp>
    </p:spTree>
    <p:extLst>
      <p:ext uri="{BB962C8B-B14F-4D97-AF65-F5344CB8AC3E}">
        <p14:creationId xmlns:p14="http://schemas.microsoft.com/office/powerpoint/2010/main" val="3474331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AC1E71-DBF0-478F-B5C6-BAD322EF53A4}" type="slidenum">
              <a:rPr lang="en-US" smtClean="0"/>
              <a:t>1</a:t>
            </a:fld>
            <a:endParaRPr lang="en-US"/>
          </a:p>
        </p:txBody>
      </p:sp>
    </p:spTree>
    <p:extLst>
      <p:ext uri="{BB962C8B-B14F-4D97-AF65-F5344CB8AC3E}">
        <p14:creationId xmlns:p14="http://schemas.microsoft.com/office/powerpoint/2010/main" val="4294027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AC1E71-DBF0-478F-B5C6-BAD322EF53A4}" type="slidenum">
              <a:rPr lang="en-US" smtClean="0"/>
              <a:t>2</a:t>
            </a:fld>
            <a:endParaRPr lang="en-US"/>
          </a:p>
        </p:txBody>
      </p:sp>
    </p:spTree>
    <p:extLst>
      <p:ext uri="{BB962C8B-B14F-4D97-AF65-F5344CB8AC3E}">
        <p14:creationId xmlns:p14="http://schemas.microsoft.com/office/powerpoint/2010/main" val="1473841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AC1E71-DBF0-478F-B5C6-BAD322EF53A4}" type="slidenum">
              <a:rPr lang="en-US" smtClean="0"/>
              <a:t>3</a:t>
            </a:fld>
            <a:endParaRPr lang="en-US"/>
          </a:p>
        </p:txBody>
      </p:sp>
    </p:spTree>
    <p:extLst>
      <p:ext uri="{BB962C8B-B14F-4D97-AF65-F5344CB8AC3E}">
        <p14:creationId xmlns:p14="http://schemas.microsoft.com/office/powerpoint/2010/main" val="521581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AC1E71-DBF0-478F-B5C6-BAD322EF53A4}" type="slidenum">
              <a:rPr lang="en-US" smtClean="0"/>
              <a:t>5</a:t>
            </a:fld>
            <a:endParaRPr lang="en-US"/>
          </a:p>
        </p:txBody>
      </p:sp>
    </p:spTree>
    <p:extLst>
      <p:ext uri="{BB962C8B-B14F-4D97-AF65-F5344CB8AC3E}">
        <p14:creationId xmlns:p14="http://schemas.microsoft.com/office/powerpoint/2010/main" val="1039228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AC1E71-DBF0-478F-B5C6-BAD322EF53A4}" type="slidenum">
              <a:rPr lang="en-US" smtClean="0"/>
              <a:t>6</a:t>
            </a:fld>
            <a:endParaRPr lang="en-US"/>
          </a:p>
        </p:txBody>
      </p:sp>
    </p:spTree>
    <p:extLst>
      <p:ext uri="{BB962C8B-B14F-4D97-AF65-F5344CB8AC3E}">
        <p14:creationId xmlns:p14="http://schemas.microsoft.com/office/powerpoint/2010/main" val="252520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AC1E71-DBF0-478F-B5C6-BAD322EF53A4}" type="slidenum">
              <a:rPr lang="en-US" smtClean="0"/>
              <a:t>7</a:t>
            </a:fld>
            <a:endParaRPr lang="en-US"/>
          </a:p>
        </p:txBody>
      </p:sp>
    </p:spTree>
    <p:extLst>
      <p:ext uri="{BB962C8B-B14F-4D97-AF65-F5344CB8AC3E}">
        <p14:creationId xmlns:p14="http://schemas.microsoft.com/office/powerpoint/2010/main" val="187199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AC1E71-DBF0-478F-B5C6-BAD322EF53A4}" type="slidenum">
              <a:rPr lang="en-US" smtClean="0"/>
              <a:t>8</a:t>
            </a:fld>
            <a:endParaRPr lang="en-US"/>
          </a:p>
        </p:txBody>
      </p:sp>
    </p:spTree>
    <p:extLst>
      <p:ext uri="{BB962C8B-B14F-4D97-AF65-F5344CB8AC3E}">
        <p14:creationId xmlns:p14="http://schemas.microsoft.com/office/powerpoint/2010/main" val="1785639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AC1E71-DBF0-478F-B5C6-BAD322EF53A4}" type="slidenum">
              <a:rPr lang="en-US" smtClean="0"/>
              <a:t>9</a:t>
            </a:fld>
            <a:endParaRPr lang="en-US"/>
          </a:p>
        </p:txBody>
      </p:sp>
    </p:spTree>
    <p:extLst>
      <p:ext uri="{BB962C8B-B14F-4D97-AF65-F5344CB8AC3E}">
        <p14:creationId xmlns:p14="http://schemas.microsoft.com/office/powerpoint/2010/main" val="280099995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 Image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75E1D5-71F2-0E46-A357-77F0DDC11C8B}"/>
              </a:ext>
              <a:ext uri="{C183D7F6-B498-43B3-948B-1728B52AA6E4}">
                <adec:decorative xmlns:adec="http://schemas.microsoft.com/office/drawing/2017/decorative" val="1"/>
              </a:ext>
            </a:extLst>
          </p:cNvPr>
          <p:cNvPicPr>
            <a:picLocks noChangeAspect="1"/>
          </p:cNvPicPr>
          <p:nvPr userDrawn="1"/>
        </p:nvPicPr>
        <p:blipFill rotWithShape="1">
          <a:blip r:embed="rId2" cstate="print">
            <a:alphaModFix amt="5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a:solidFill>
            <a:schemeClr val="tx1"/>
          </a:solidFill>
        </p:spPr>
      </p:pic>
      <p:sp>
        <p:nvSpPr>
          <p:cNvPr id="9" name="Title 8">
            <a:extLst>
              <a:ext uri="{FF2B5EF4-FFF2-40B4-BE49-F238E27FC236}">
                <a16:creationId xmlns:a16="http://schemas.microsoft.com/office/drawing/2014/main" id="{5C5A2F19-7808-4055-99CC-F67099F196AB}"/>
              </a:ext>
            </a:extLst>
          </p:cNvPr>
          <p:cNvSpPr>
            <a:spLocks noGrp="1"/>
          </p:cNvSpPr>
          <p:nvPr>
            <p:ph type="title" hasCustomPrompt="1"/>
          </p:nvPr>
        </p:nvSpPr>
        <p:spPr>
          <a:xfrm>
            <a:off x="4175040" y="499145"/>
            <a:ext cx="8016960" cy="1060704"/>
          </a:xfrm>
          <a:solidFill>
            <a:schemeClr val="tx1">
              <a:alpha val="50000"/>
            </a:schemeClr>
          </a:solidFill>
        </p:spPr>
        <p:txBody>
          <a:bodyPr vert="horz" lIns="91440" tIns="45720" rIns="91440" bIns="45720" rtlCol="0" anchor="ctr">
            <a:normAutofit/>
          </a:bodyPr>
          <a:lstStyle>
            <a:lvl1pPr algn="ctr">
              <a:defRPr lang="en-US" sz="5400">
                <a:ea typeface="+mn-ea"/>
                <a:cs typeface="+mn-cs"/>
              </a:defRPr>
            </a:lvl1pPr>
          </a:lstStyle>
          <a:p>
            <a:pPr marL="0" lvl="0" indent="0" algn="ctr">
              <a:spcBef>
                <a:spcPts val="1000"/>
              </a:spcBef>
              <a:buFont typeface="Arial" panose="020B0604020202020204" pitchFamily="34" charset="0"/>
            </a:pPr>
            <a:r>
              <a:rPr lang="en-US" dirty="0"/>
              <a:t>Click to add title</a:t>
            </a:r>
          </a:p>
        </p:txBody>
      </p:sp>
      <p:grpSp>
        <p:nvGrpSpPr>
          <p:cNvPr id="6" name="Group 5">
            <a:extLst>
              <a:ext uri="{FF2B5EF4-FFF2-40B4-BE49-F238E27FC236}">
                <a16:creationId xmlns:a16="http://schemas.microsoft.com/office/drawing/2014/main" id="{756B7EF9-E614-8549-B97F-9B6794DDE30C}"/>
              </a:ext>
              <a:ext uri="{C183D7F6-B498-43B3-948B-1728B52AA6E4}">
                <adec:decorative xmlns:adec="http://schemas.microsoft.com/office/drawing/2017/decorative" val="1"/>
              </a:ext>
            </a:extLst>
          </p:cNvPr>
          <p:cNvGrpSpPr/>
          <p:nvPr userDrawn="1"/>
        </p:nvGrpSpPr>
        <p:grpSpPr>
          <a:xfrm>
            <a:off x="494168" y="458686"/>
            <a:ext cx="3657600" cy="3657600"/>
            <a:chOff x="2709241" y="-374048"/>
            <a:chExt cx="7084273" cy="7048817"/>
          </a:xfrm>
        </p:grpSpPr>
        <p:sp>
          <p:nvSpPr>
            <p:cNvPr id="7" name="Rectangle 6">
              <a:extLst>
                <a:ext uri="{FF2B5EF4-FFF2-40B4-BE49-F238E27FC236}">
                  <a16:creationId xmlns:a16="http://schemas.microsoft.com/office/drawing/2014/main" id="{D2D4ECAF-34B6-0945-86C7-E1EE66C30904}"/>
                </a:ext>
              </a:extLst>
            </p:cNvPr>
            <p:cNvSpPr/>
            <p:nvPr/>
          </p:nvSpPr>
          <p:spPr>
            <a:xfrm>
              <a:off x="2709241" y="175531"/>
              <a:ext cx="6499238" cy="6499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91395E7-0CDD-3F49-A32D-0DDE9B66616B}"/>
                </a:ext>
              </a:extLst>
            </p:cNvPr>
            <p:cNvSpPr/>
            <p:nvPr/>
          </p:nvSpPr>
          <p:spPr>
            <a:xfrm>
              <a:off x="3294276" y="-374048"/>
              <a:ext cx="6499238" cy="6499238"/>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EB67C307-BFD1-334D-A95A-E3D944AF5B02}"/>
              </a:ext>
              <a:ext uri="{C183D7F6-B498-43B3-948B-1728B52AA6E4}">
                <adec:decorative xmlns:adec="http://schemas.microsoft.com/office/drawing/2017/decorative" val="1"/>
              </a:ext>
            </a:extLst>
          </p:cNvPr>
          <p:cNvGrpSpPr/>
          <p:nvPr userDrawn="1"/>
        </p:nvGrpSpPr>
        <p:grpSpPr>
          <a:xfrm rot="10800000">
            <a:off x="8040232" y="2701579"/>
            <a:ext cx="3657600" cy="3657600"/>
            <a:chOff x="2709241" y="-374048"/>
            <a:chExt cx="7084273" cy="7048817"/>
          </a:xfrm>
        </p:grpSpPr>
        <p:sp>
          <p:nvSpPr>
            <p:cNvPr id="11" name="Rectangle 10">
              <a:extLst>
                <a:ext uri="{FF2B5EF4-FFF2-40B4-BE49-F238E27FC236}">
                  <a16:creationId xmlns:a16="http://schemas.microsoft.com/office/drawing/2014/main" id="{F39ED18D-168A-904C-91A0-7F1D59640AE1}"/>
                </a:ext>
              </a:extLst>
            </p:cNvPr>
            <p:cNvSpPr/>
            <p:nvPr/>
          </p:nvSpPr>
          <p:spPr>
            <a:xfrm>
              <a:off x="2709241" y="175531"/>
              <a:ext cx="6499238" cy="6499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3AE80BC-D028-BA41-8302-00764B1C57CF}"/>
                </a:ext>
              </a:extLst>
            </p:cNvPr>
            <p:cNvSpPr/>
            <p:nvPr/>
          </p:nvSpPr>
          <p:spPr>
            <a:xfrm>
              <a:off x="3294276" y="-374048"/>
              <a:ext cx="6499238" cy="6499238"/>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Picture Placeholder 10">
            <a:extLst>
              <a:ext uri="{FF2B5EF4-FFF2-40B4-BE49-F238E27FC236}">
                <a16:creationId xmlns:a16="http://schemas.microsoft.com/office/drawing/2014/main" id="{22962C3A-1F90-3F4C-A47E-FBB1BC9C3A28}"/>
              </a:ext>
            </a:extLst>
          </p:cNvPr>
          <p:cNvSpPr>
            <a:spLocks noGrp="1"/>
          </p:cNvSpPr>
          <p:nvPr>
            <p:ph type="pic" sz="quarter" idx="13"/>
          </p:nvPr>
        </p:nvSpPr>
        <p:spPr>
          <a:xfrm>
            <a:off x="714717" y="656216"/>
            <a:ext cx="3239774" cy="3256070"/>
          </a:xfrm>
          <a:solidFill>
            <a:schemeClr val="tx2"/>
          </a:solidFill>
        </p:spPr>
        <p:txBody>
          <a:bodyPr/>
          <a:lstStyle>
            <a:lvl1pPr marL="0" indent="0" algn="ctr">
              <a:buNone/>
              <a:defRPr/>
            </a:lvl1pPr>
          </a:lstStyle>
          <a:p>
            <a:r>
              <a:rPr lang="en-US"/>
              <a:t>Click icon to add picture</a:t>
            </a:r>
            <a:endParaRPr lang="en-US" dirty="0"/>
          </a:p>
        </p:txBody>
      </p:sp>
      <p:sp>
        <p:nvSpPr>
          <p:cNvPr id="21" name="Text Placeholder 19">
            <a:extLst>
              <a:ext uri="{FF2B5EF4-FFF2-40B4-BE49-F238E27FC236}">
                <a16:creationId xmlns:a16="http://schemas.microsoft.com/office/drawing/2014/main" id="{E803B797-A0DE-9B46-BC4E-71E8258318AD}"/>
              </a:ext>
            </a:extLst>
          </p:cNvPr>
          <p:cNvSpPr>
            <a:spLocks noGrp="1"/>
          </p:cNvSpPr>
          <p:nvPr>
            <p:ph type="body" sz="quarter" idx="16" hasCustomPrompt="1"/>
          </p:nvPr>
        </p:nvSpPr>
        <p:spPr>
          <a:xfrm>
            <a:off x="-16650" y="5304737"/>
            <a:ext cx="8040687" cy="1063625"/>
          </a:xfrm>
          <a:solidFill>
            <a:schemeClr val="tx1">
              <a:alpha val="50000"/>
            </a:schemeClr>
          </a:solidFill>
        </p:spPr>
        <p:txBody>
          <a:bodyPr anchor="ctr">
            <a:normAutofit/>
          </a:bodyPr>
          <a:lstStyle>
            <a:lvl1pPr marL="0" indent="0" algn="ctr">
              <a:buNone/>
              <a:defRPr sz="5400">
                <a:solidFill>
                  <a:schemeClr val="bg1"/>
                </a:solidFill>
                <a:latin typeface="+mn-lt"/>
              </a:defRPr>
            </a:lvl1pPr>
          </a:lstStyle>
          <a:p>
            <a:pPr lvl="0"/>
            <a:r>
              <a:rPr lang="en-US" dirty="0"/>
              <a:t>Click to add text</a:t>
            </a:r>
          </a:p>
        </p:txBody>
      </p:sp>
      <p:sp>
        <p:nvSpPr>
          <p:cNvPr id="17" name="Picture Placeholder 10">
            <a:extLst>
              <a:ext uri="{FF2B5EF4-FFF2-40B4-BE49-F238E27FC236}">
                <a16:creationId xmlns:a16="http://schemas.microsoft.com/office/drawing/2014/main" id="{029D7360-E8C0-B64F-9388-455CFEDD186B}"/>
              </a:ext>
            </a:extLst>
          </p:cNvPr>
          <p:cNvSpPr>
            <a:spLocks noGrp="1"/>
          </p:cNvSpPr>
          <p:nvPr>
            <p:ph type="pic" sz="quarter" idx="14"/>
          </p:nvPr>
        </p:nvSpPr>
        <p:spPr>
          <a:xfrm>
            <a:off x="8221303" y="2931583"/>
            <a:ext cx="3239774" cy="3256070"/>
          </a:xfrm>
          <a:solidFill>
            <a:schemeClr val="tx2"/>
          </a:solidFill>
        </p:spPr>
        <p:txBody>
          <a:bodyPr/>
          <a:lstStyle>
            <a:lvl1pPr marL="0" indent="0" algn="ctr">
              <a:buNone/>
              <a:defRPr/>
            </a:lvl1pPr>
          </a:lstStyle>
          <a:p>
            <a:r>
              <a:rPr lang="en-US"/>
              <a:t>Click icon to add picture</a:t>
            </a:r>
            <a:endParaRPr lang="en-US" dirty="0"/>
          </a:p>
        </p:txBody>
      </p:sp>
      <p:sp>
        <p:nvSpPr>
          <p:cNvPr id="2" name="Date Placeholder 1">
            <a:extLst>
              <a:ext uri="{FF2B5EF4-FFF2-40B4-BE49-F238E27FC236}">
                <a16:creationId xmlns:a16="http://schemas.microsoft.com/office/drawing/2014/main" id="{EE4DEA8D-11BC-2743-A9F4-23667D3E1378}"/>
              </a:ext>
            </a:extLst>
          </p:cNvPr>
          <p:cNvSpPr>
            <a:spLocks noGrp="1"/>
          </p:cNvSpPr>
          <p:nvPr>
            <p:ph type="dt" sz="half" idx="10"/>
          </p:nvPr>
        </p:nvSpPr>
        <p:spPr/>
        <p:txBody>
          <a:bodyPr/>
          <a:lstStyle/>
          <a:p>
            <a:fld id="{5A92BB8C-5597-644A-9D35-2B2E493CFF0D}" type="datetimeFigureOut">
              <a:rPr lang="en-US" smtClean="0"/>
              <a:t>9/19/2024</a:t>
            </a:fld>
            <a:endParaRPr lang="en-US" dirty="0"/>
          </a:p>
        </p:txBody>
      </p:sp>
      <p:sp>
        <p:nvSpPr>
          <p:cNvPr id="3" name="Footer Placeholder 2">
            <a:extLst>
              <a:ext uri="{FF2B5EF4-FFF2-40B4-BE49-F238E27FC236}">
                <a16:creationId xmlns:a16="http://schemas.microsoft.com/office/drawing/2014/main" id="{606A9038-8BF1-C841-8760-AEEDF65853C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F2D2106-98B1-324A-BDBC-59EB943EC7DB}"/>
              </a:ext>
            </a:extLst>
          </p:cNvPr>
          <p:cNvSpPr>
            <a:spLocks noGrp="1"/>
          </p:cNvSpPr>
          <p:nvPr>
            <p:ph type="sldNum" sz="quarter" idx="12"/>
          </p:nvPr>
        </p:nvSpPr>
        <p:spPr/>
        <p:txBody>
          <a:bodyPr/>
          <a:lstStyle/>
          <a:p>
            <a:fld id="{427D9196-6C56-7544-BAE5-8B7AE4F4CC09}" type="slidenum">
              <a:rPr lang="en-US" smtClean="0"/>
              <a:t>‹#›</a:t>
            </a:fld>
            <a:endParaRPr lang="en-US" dirty="0"/>
          </a:p>
        </p:txBody>
      </p:sp>
    </p:spTree>
    <p:extLst>
      <p:ext uri="{BB962C8B-B14F-4D97-AF65-F5344CB8AC3E}">
        <p14:creationId xmlns:p14="http://schemas.microsoft.com/office/powerpoint/2010/main" val="2285961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75E1D5-71F2-0E46-A357-77F0DDC11C8B}"/>
              </a:ext>
              <a:ext uri="{C183D7F6-B498-43B3-948B-1728B52AA6E4}">
                <adec:decorative xmlns:adec="http://schemas.microsoft.com/office/drawing/2017/decorative" val="1"/>
              </a:ext>
            </a:extLst>
          </p:cNvPr>
          <p:cNvPicPr>
            <a:picLocks noChangeAspect="1"/>
          </p:cNvPicPr>
          <p:nvPr userDrawn="1"/>
        </p:nvPicPr>
        <p:blipFill rotWithShape="1">
          <a:blip r:embed="rId2" cstate="print">
            <a:alphaModFix amt="5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a:solidFill>
            <a:schemeClr val="tx1"/>
          </a:solidFill>
        </p:spPr>
      </p:pic>
      <p:grpSp>
        <p:nvGrpSpPr>
          <p:cNvPr id="6" name="Group 5">
            <a:extLst>
              <a:ext uri="{FF2B5EF4-FFF2-40B4-BE49-F238E27FC236}">
                <a16:creationId xmlns:a16="http://schemas.microsoft.com/office/drawing/2014/main" id="{756B7EF9-E614-8549-B97F-9B6794DDE30C}"/>
              </a:ext>
              <a:ext uri="{C183D7F6-B498-43B3-948B-1728B52AA6E4}">
                <adec:decorative xmlns:adec="http://schemas.microsoft.com/office/drawing/2017/decorative" val="1"/>
              </a:ext>
            </a:extLst>
          </p:cNvPr>
          <p:cNvGrpSpPr/>
          <p:nvPr userDrawn="1"/>
        </p:nvGrpSpPr>
        <p:grpSpPr>
          <a:xfrm>
            <a:off x="494166" y="458685"/>
            <a:ext cx="11140115" cy="5008260"/>
            <a:chOff x="2709240" y="-374048"/>
            <a:chExt cx="7084274" cy="7048817"/>
          </a:xfrm>
        </p:grpSpPr>
        <p:sp>
          <p:nvSpPr>
            <p:cNvPr id="7" name="Rectangle 6">
              <a:extLst>
                <a:ext uri="{FF2B5EF4-FFF2-40B4-BE49-F238E27FC236}">
                  <a16:creationId xmlns:a16="http://schemas.microsoft.com/office/drawing/2014/main" id="{D2D4ECAF-34B6-0945-86C7-E1EE66C30904}"/>
                </a:ext>
              </a:extLst>
            </p:cNvPr>
            <p:cNvSpPr/>
            <p:nvPr/>
          </p:nvSpPr>
          <p:spPr>
            <a:xfrm>
              <a:off x="2709240" y="175531"/>
              <a:ext cx="6905909" cy="6499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91395E7-0CDD-3F49-A32D-0DDE9B66616B}"/>
                </a:ext>
              </a:extLst>
            </p:cNvPr>
            <p:cNvSpPr/>
            <p:nvPr/>
          </p:nvSpPr>
          <p:spPr>
            <a:xfrm>
              <a:off x="3294276" y="-374048"/>
              <a:ext cx="6499238" cy="6499238"/>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Title 8">
            <a:extLst>
              <a:ext uri="{FF2B5EF4-FFF2-40B4-BE49-F238E27FC236}">
                <a16:creationId xmlns:a16="http://schemas.microsoft.com/office/drawing/2014/main" id="{4AFAA615-5358-41C6-8AC5-6CA73578CC89}"/>
              </a:ext>
            </a:extLst>
          </p:cNvPr>
          <p:cNvSpPr>
            <a:spLocks noGrp="1"/>
          </p:cNvSpPr>
          <p:nvPr>
            <p:ph type="title" hasCustomPrompt="1"/>
          </p:nvPr>
        </p:nvSpPr>
        <p:spPr>
          <a:xfrm>
            <a:off x="0" y="5755603"/>
            <a:ext cx="8040687" cy="1078665"/>
          </a:xfrm>
          <a:solidFill>
            <a:schemeClr val="tx1">
              <a:alpha val="50000"/>
            </a:schemeClr>
          </a:solidFill>
        </p:spPr>
        <p:txBody>
          <a:bodyPr vert="horz" lIns="91440" tIns="45720" rIns="91440" bIns="45720" rtlCol="0" anchor="ctr">
            <a:normAutofit/>
          </a:bodyPr>
          <a:lstStyle>
            <a:lvl1pPr algn="ctr">
              <a:defRPr lang="en-US" sz="5400" dirty="0">
                <a:ea typeface="+mn-ea"/>
                <a:cs typeface="+mn-cs"/>
              </a:defRPr>
            </a:lvl1pPr>
          </a:lstStyle>
          <a:p>
            <a:pPr marL="0" lvl="0" indent="0" algn="ctr">
              <a:spcBef>
                <a:spcPts val="1000"/>
              </a:spcBef>
              <a:buFont typeface="Arial" panose="020B0604020202020204" pitchFamily="34" charset="0"/>
            </a:pPr>
            <a:r>
              <a:rPr lang="en-US" dirty="0"/>
              <a:t>Click to add title</a:t>
            </a:r>
          </a:p>
        </p:txBody>
      </p:sp>
      <p:sp>
        <p:nvSpPr>
          <p:cNvPr id="16" name="Picture Placeholder 10">
            <a:extLst>
              <a:ext uri="{FF2B5EF4-FFF2-40B4-BE49-F238E27FC236}">
                <a16:creationId xmlns:a16="http://schemas.microsoft.com/office/drawing/2014/main" id="{22962C3A-1F90-3F4C-A47E-FBB1BC9C3A28}"/>
              </a:ext>
            </a:extLst>
          </p:cNvPr>
          <p:cNvSpPr>
            <a:spLocks noGrp="1"/>
          </p:cNvSpPr>
          <p:nvPr>
            <p:ph type="pic" sz="quarter" idx="13"/>
          </p:nvPr>
        </p:nvSpPr>
        <p:spPr>
          <a:xfrm>
            <a:off x="959530" y="686270"/>
            <a:ext cx="10394270" cy="4458455"/>
          </a:xfrm>
          <a:solidFill>
            <a:schemeClr val="tx2"/>
          </a:solidFill>
        </p:spPr>
        <p:txBody>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2020519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 Image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75E1D5-71F2-0E46-A357-77F0DDC11C8B}"/>
              </a:ext>
              <a:ext uri="{C183D7F6-B498-43B3-948B-1728B52AA6E4}">
                <adec:decorative xmlns:adec="http://schemas.microsoft.com/office/drawing/2017/decorative" val="1"/>
              </a:ext>
            </a:extLst>
          </p:cNvPr>
          <p:cNvPicPr>
            <a:picLocks noChangeAspect="1"/>
          </p:cNvPicPr>
          <p:nvPr userDrawn="1"/>
        </p:nvPicPr>
        <p:blipFill rotWithShape="1">
          <a:blip r:embed="rId2" cstate="print">
            <a:alphaModFix amt="5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a:solidFill>
            <a:schemeClr val="tx1"/>
          </a:solidFill>
        </p:spPr>
      </p:pic>
      <p:grpSp>
        <p:nvGrpSpPr>
          <p:cNvPr id="6" name="Group 5">
            <a:extLst>
              <a:ext uri="{FF2B5EF4-FFF2-40B4-BE49-F238E27FC236}">
                <a16:creationId xmlns:a16="http://schemas.microsoft.com/office/drawing/2014/main" id="{756B7EF9-E614-8549-B97F-9B6794DDE30C}"/>
              </a:ext>
              <a:ext uri="{C183D7F6-B498-43B3-948B-1728B52AA6E4}">
                <adec:decorative xmlns:adec="http://schemas.microsoft.com/office/drawing/2017/decorative" val="1"/>
              </a:ext>
            </a:extLst>
          </p:cNvPr>
          <p:cNvGrpSpPr/>
          <p:nvPr userDrawn="1"/>
        </p:nvGrpSpPr>
        <p:grpSpPr>
          <a:xfrm>
            <a:off x="494168" y="286833"/>
            <a:ext cx="3142167" cy="3142167"/>
            <a:chOff x="2709241" y="-374048"/>
            <a:chExt cx="7084273" cy="7048817"/>
          </a:xfrm>
        </p:grpSpPr>
        <p:sp>
          <p:nvSpPr>
            <p:cNvPr id="7" name="Rectangle 6">
              <a:extLst>
                <a:ext uri="{FF2B5EF4-FFF2-40B4-BE49-F238E27FC236}">
                  <a16:creationId xmlns:a16="http://schemas.microsoft.com/office/drawing/2014/main" id="{D2D4ECAF-34B6-0945-86C7-E1EE66C30904}"/>
                </a:ext>
              </a:extLst>
            </p:cNvPr>
            <p:cNvSpPr/>
            <p:nvPr/>
          </p:nvSpPr>
          <p:spPr>
            <a:xfrm>
              <a:off x="2709241" y="175531"/>
              <a:ext cx="6499238" cy="6499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91395E7-0CDD-3F49-A32D-0DDE9B66616B}"/>
                </a:ext>
              </a:extLst>
            </p:cNvPr>
            <p:cNvSpPr/>
            <p:nvPr/>
          </p:nvSpPr>
          <p:spPr>
            <a:xfrm>
              <a:off x="3294276" y="-374048"/>
              <a:ext cx="6499238" cy="6499238"/>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Title 10">
            <a:extLst>
              <a:ext uri="{FF2B5EF4-FFF2-40B4-BE49-F238E27FC236}">
                <a16:creationId xmlns:a16="http://schemas.microsoft.com/office/drawing/2014/main" id="{B73C5C59-3B13-4666-9227-4D466DDBB823}"/>
              </a:ext>
            </a:extLst>
          </p:cNvPr>
          <p:cNvSpPr>
            <a:spLocks noGrp="1"/>
          </p:cNvSpPr>
          <p:nvPr>
            <p:ph type="title" hasCustomPrompt="1"/>
          </p:nvPr>
        </p:nvSpPr>
        <p:spPr>
          <a:xfrm>
            <a:off x="7171944" y="329888"/>
            <a:ext cx="5020056" cy="1060704"/>
          </a:xfrm>
          <a:solidFill>
            <a:schemeClr val="tx1">
              <a:alpha val="50000"/>
            </a:schemeClr>
          </a:solidFill>
        </p:spPr>
        <p:txBody>
          <a:bodyPr vert="horz" lIns="91440" tIns="45720" rIns="91440" bIns="45720" rtlCol="0" anchor="ctr">
            <a:normAutofit/>
          </a:bodyPr>
          <a:lstStyle>
            <a:lvl1pPr algn="ctr">
              <a:defRPr lang="en-US" sz="5400">
                <a:ea typeface="+mn-ea"/>
                <a:cs typeface="+mn-cs"/>
              </a:defRPr>
            </a:lvl1pPr>
          </a:lstStyle>
          <a:p>
            <a:pPr marL="0" lvl="0" indent="0" algn="ctr">
              <a:spcBef>
                <a:spcPts val="1000"/>
              </a:spcBef>
              <a:buFont typeface="Arial" panose="020B0604020202020204" pitchFamily="34" charset="0"/>
            </a:pPr>
            <a:r>
              <a:rPr lang="en-US" dirty="0"/>
              <a:t>Click to add title</a:t>
            </a:r>
          </a:p>
        </p:txBody>
      </p:sp>
      <p:sp>
        <p:nvSpPr>
          <p:cNvPr id="16" name="Picture Placeholder 10">
            <a:extLst>
              <a:ext uri="{FF2B5EF4-FFF2-40B4-BE49-F238E27FC236}">
                <a16:creationId xmlns:a16="http://schemas.microsoft.com/office/drawing/2014/main" id="{22962C3A-1F90-3F4C-A47E-FBB1BC9C3A28}"/>
              </a:ext>
            </a:extLst>
          </p:cNvPr>
          <p:cNvSpPr>
            <a:spLocks noGrp="1"/>
          </p:cNvSpPr>
          <p:nvPr>
            <p:ph type="pic" sz="quarter" idx="13"/>
          </p:nvPr>
        </p:nvSpPr>
        <p:spPr>
          <a:xfrm>
            <a:off x="714717" y="484363"/>
            <a:ext cx="2783221" cy="2797221"/>
          </a:xfrm>
          <a:solidFill>
            <a:schemeClr val="tx2"/>
          </a:solidFill>
        </p:spPr>
        <p:txBody>
          <a:bodyPr/>
          <a:lstStyle>
            <a:lvl1pPr marL="0" indent="0" algn="ctr">
              <a:buNone/>
              <a:defRPr/>
            </a:lvl1pPr>
          </a:lstStyle>
          <a:p>
            <a:r>
              <a:rPr lang="en-US"/>
              <a:t>Click icon to add picture</a:t>
            </a:r>
            <a:endParaRPr lang="en-US" dirty="0"/>
          </a:p>
        </p:txBody>
      </p:sp>
      <p:grpSp>
        <p:nvGrpSpPr>
          <p:cNvPr id="18" name="Group 17">
            <a:extLst>
              <a:ext uri="{FF2B5EF4-FFF2-40B4-BE49-F238E27FC236}">
                <a16:creationId xmlns:a16="http://schemas.microsoft.com/office/drawing/2014/main" id="{D0E571E5-C7C0-B548-B8E0-92C0C09C5BE1}"/>
              </a:ext>
              <a:ext uri="{C183D7F6-B498-43B3-948B-1728B52AA6E4}">
                <adec:decorative xmlns:adec="http://schemas.microsoft.com/office/drawing/2017/decorative" val="1"/>
              </a:ext>
            </a:extLst>
          </p:cNvPr>
          <p:cNvGrpSpPr/>
          <p:nvPr userDrawn="1"/>
        </p:nvGrpSpPr>
        <p:grpSpPr>
          <a:xfrm>
            <a:off x="4031044" y="286833"/>
            <a:ext cx="3142167" cy="3142167"/>
            <a:chOff x="2709241" y="-374048"/>
            <a:chExt cx="7084273" cy="7048817"/>
          </a:xfrm>
        </p:grpSpPr>
        <p:sp>
          <p:nvSpPr>
            <p:cNvPr id="19" name="Rectangle 18">
              <a:extLst>
                <a:ext uri="{FF2B5EF4-FFF2-40B4-BE49-F238E27FC236}">
                  <a16:creationId xmlns:a16="http://schemas.microsoft.com/office/drawing/2014/main" id="{AC3923FC-9283-A446-9D97-521BC2E4126C}"/>
                </a:ext>
              </a:extLst>
            </p:cNvPr>
            <p:cNvSpPr/>
            <p:nvPr/>
          </p:nvSpPr>
          <p:spPr>
            <a:xfrm>
              <a:off x="2709241" y="175531"/>
              <a:ext cx="6499238" cy="6499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4115CB1-BED2-5D40-85E3-CE73B8DB57D4}"/>
                </a:ext>
              </a:extLst>
            </p:cNvPr>
            <p:cNvSpPr/>
            <p:nvPr/>
          </p:nvSpPr>
          <p:spPr>
            <a:xfrm>
              <a:off x="3294276" y="-374048"/>
              <a:ext cx="6499238" cy="6499238"/>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Picture Placeholder 10">
            <a:extLst>
              <a:ext uri="{FF2B5EF4-FFF2-40B4-BE49-F238E27FC236}">
                <a16:creationId xmlns:a16="http://schemas.microsoft.com/office/drawing/2014/main" id="{B59DF471-7E41-A041-8182-480591B0741F}"/>
              </a:ext>
            </a:extLst>
          </p:cNvPr>
          <p:cNvSpPr>
            <a:spLocks noGrp="1"/>
          </p:cNvSpPr>
          <p:nvPr>
            <p:ph type="pic" sz="quarter" idx="17"/>
          </p:nvPr>
        </p:nvSpPr>
        <p:spPr>
          <a:xfrm>
            <a:off x="4251593" y="484363"/>
            <a:ext cx="2783221" cy="2797221"/>
          </a:xfrm>
          <a:solidFill>
            <a:schemeClr val="tx2"/>
          </a:solidFill>
        </p:spPr>
        <p:txBody>
          <a:bodyPr/>
          <a:lstStyle>
            <a:lvl1pPr marL="0" indent="0" algn="ctr">
              <a:buNone/>
              <a:defRPr/>
            </a:lvl1pPr>
          </a:lstStyle>
          <a:p>
            <a:r>
              <a:rPr lang="en-US"/>
              <a:t>Click icon to add picture</a:t>
            </a:r>
            <a:endParaRPr lang="en-US" dirty="0"/>
          </a:p>
        </p:txBody>
      </p:sp>
      <p:sp>
        <p:nvSpPr>
          <p:cNvPr id="24" name="Text Placeholder 19">
            <a:extLst>
              <a:ext uri="{FF2B5EF4-FFF2-40B4-BE49-F238E27FC236}">
                <a16:creationId xmlns:a16="http://schemas.microsoft.com/office/drawing/2014/main" id="{CB4A01FE-33BB-DA42-9598-41BBC57D2D15}"/>
              </a:ext>
            </a:extLst>
          </p:cNvPr>
          <p:cNvSpPr>
            <a:spLocks noGrp="1"/>
          </p:cNvSpPr>
          <p:nvPr>
            <p:ph type="body" sz="quarter" idx="18" hasCustomPrompt="1"/>
          </p:nvPr>
        </p:nvSpPr>
        <p:spPr>
          <a:xfrm>
            <a:off x="6867" y="4323981"/>
            <a:ext cx="5018789" cy="1063625"/>
          </a:xfrm>
          <a:solidFill>
            <a:schemeClr val="tx1">
              <a:alpha val="50000"/>
            </a:schemeClr>
          </a:solidFill>
        </p:spPr>
        <p:txBody>
          <a:bodyPr anchor="ctr">
            <a:normAutofit/>
          </a:bodyPr>
          <a:lstStyle>
            <a:lvl1pPr marL="0" indent="0" algn="ctr">
              <a:buNone/>
              <a:defRPr sz="5400">
                <a:solidFill>
                  <a:schemeClr val="bg1"/>
                </a:solidFill>
                <a:latin typeface="+mn-lt"/>
              </a:defRPr>
            </a:lvl1pPr>
          </a:lstStyle>
          <a:p>
            <a:pPr lvl="0"/>
            <a:r>
              <a:rPr lang="en-US" dirty="0"/>
              <a:t>Click to add text</a:t>
            </a:r>
          </a:p>
        </p:txBody>
      </p:sp>
      <p:grpSp>
        <p:nvGrpSpPr>
          <p:cNvPr id="25" name="Group 24">
            <a:extLst>
              <a:ext uri="{FF2B5EF4-FFF2-40B4-BE49-F238E27FC236}">
                <a16:creationId xmlns:a16="http://schemas.microsoft.com/office/drawing/2014/main" id="{3F7EADD5-A6A1-804B-9B69-E5584E65DF75}"/>
              </a:ext>
              <a:ext uri="{C183D7F6-B498-43B3-948B-1728B52AA6E4}">
                <adec:decorative xmlns:adec="http://schemas.microsoft.com/office/drawing/2017/decorative" val="1"/>
              </a:ext>
            </a:extLst>
          </p:cNvPr>
          <p:cNvGrpSpPr/>
          <p:nvPr userDrawn="1"/>
        </p:nvGrpSpPr>
        <p:grpSpPr>
          <a:xfrm rot="10800000">
            <a:off x="5023637" y="3518303"/>
            <a:ext cx="3142167" cy="3142167"/>
            <a:chOff x="2709241" y="-374048"/>
            <a:chExt cx="7084273" cy="7048817"/>
          </a:xfrm>
        </p:grpSpPr>
        <p:sp>
          <p:nvSpPr>
            <p:cNvPr id="26" name="Rectangle 25">
              <a:extLst>
                <a:ext uri="{FF2B5EF4-FFF2-40B4-BE49-F238E27FC236}">
                  <a16:creationId xmlns:a16="http://schemas.microsoft.com/office/drawing/2014/main" id="{6C32CEB1-2438-E945-A1E7-CDB61129A677}"/>
                </a:ext>
              </a:extLst>
            </p:cNvPr>
            <p:cNvSpPr/>
            <p:nvPr/>
          </p:nvSpPr>
          <p:spPr>
            <a:xfrm>
              <a:off x="2709241" y="175531"/>
              <a:ext cx="6499238" cy="6499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5F1E3CE-963C-114C-85F4-7B9F8D912336}"/>
                </a:ext>
              </a:extLst>
            </p:cNvPr>
            <p:cNvSpPr/>
            <p:nvPr/>
          </p:nvSpPr>
          <p:spPr>
            <a:xfrm>
              <a:off x="3294276" y="-374048"/>
              <a:ext cx="6499238" cy="6499238"/>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Picture Placeholder 10">
            <a:extLst>
              <a:ext uri="{FF2B5EF4-FFF2-40B4-BE49-F238E27FC236}">
                <a16:creationId xmlns:a16="http://schemas.microsoft.com/office/drawing/2014/main" id="{28702BAB-90B0-3847-9CF1-C3CF3ED686C4}"/>
              </a:ext>
            </a:extLst>
          </p:cNvPr>
          <p:cNvSpPr>
            <a:spLocks noGrp="1"/>
          </p:cNvSpPr>
          <p:nvPr>
            <p:ph type="pic" sz="quarter" idx="19"/>
          </p:nvPr>
        </p:nvSpPr>
        <p:spPr>
          <a:xfrm>
            <a:off x="5244186" y="3715833"/>
            <a:ext cx="2783221" cy="2797221"/>
          </a:xfrm>
          <a:solidFill>
            <a:schemeClr val="tx2"/>
          </a:solidFill>
        </p:spPr>
        <p:txBody>
          <a:bodyPr/>
          <a:lstStyle>
            <a:lvl1pPr marL="0" indent="0" algn="ctr">
              <a:buNone/>
              <a:defRPr/>
            </a:lvl1pPr>
          </a:lstStyle>
          <a:p>
            <a:r>
              <a:rPr lang="en-US"/>
              <a:t>Click icon to add picture</a:t>
            </a:r>
            <a:endParaRPr lang="en-US" dirty="0"/>
          </a:p>
        </p:txBody>
      </p:sp>
      <p:grpSp>
        <p:nvGrpSpPr>
          <p:cNvPr id="29" name="Group 28">
            <a:extLst>
              <a:ext uri="{FF2B5EF4-FFF2-40B4-BE49-F238E27FC236}">
                <a16:creationId xmlns:a16="http://schemas.microsoft.com/office/drawing/2014/main" id="{0E71A4AA-DC87-2743-9A9B-2021368B9B16}"/>
              </a:ext>
              <a:ext uri="{C183D7F6-B498-43B3-948B-1728B52AA6E4}">
                <adec:decorative xmlns:adec="http://schemas.microsoft.com/office/drawing/2017/decorative" val="1"/>
              </a:ext>
            </a:extLst>
          </p:cNvPr>
          <p:cNvGrpSpPr/>
          <p:nvPr userDrawn="1"/>
        </p:nvGrpSpPr>
        <p:grpSpPr>
          <a:xfrm rot="10800000">
            <a:off x="8560513" y="3518303"/>
            <a:ext cx="3142167" cy="3142167"/>
            <a:chOff x="2709241" y="-374048"/>
            <a:chExt cx="7084273" cy="7048817"/>
          </a:xfrm>
        </p:grpSpPr>
        <p:sp>
          <p:nvSpPr>
            <p:cNvPr id="30" name="Rectangle 29">
              <a:extLst>
                <a:ext uri="{FF2B5EF4-FFF2-40B4-BE49-F238E27FC236}">
                  <a16:creationId xmlns:a16="http://schemas.microsoft.com/office/drawing/2014/main" id="{C7C41538-C2B3-324E-8557-F6D0334C5A48}"/>
                </a:ext>
              </a:extLst>
            </p:cNvPr>
            <p:cNvSpPr/>
            <p:nvPr/>
          </p:nvSpPr>
          <p:spPr>
            <a:xfrm>
              <a:off x="2709241" y="175531"/>
              <a:ext cx="6499238" cy="6499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C3F2D43F-83AB-4B4C-8ABC-8A13A502745A}"/>
                </a:ext>
              </a:extLst>
            </p:cNvPr>
            <p:cNvSpPr/>
            <p:nvPr/>
          </p:nvSpPr>
          <p:spPr>
            <a:xfrm>
              <a:off x="3294276" y="-374048"/>
              <a:ext cx="6499238" cy="6499238"/>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2" name="Picture Placeholder 10">
            <a:extLst>
              <a:ext uri="{FF2B5EF4-FFF2-40B4-BE49-F238E27FC236}">
                <a16:creationId xmlns:a16="http://schemas.microsoft.com/office/drawing/2014/main" id="{C5D40268-F0AF-C64F-A087-DE100D43056E}"/>
              </a:ext>
            </a:extLst>
          </p:cNvPr>
          <p:cNvSpPr>
            <a:spLocks noGrp="1"/>
          </p:cNvSpPr>
          <p:nvPr>
            <p:ph type="pic" sz="quarter" idx="20"/>
          </p:nvPr>
        </p:nvSpPr>
        <p:spPr>
          <a:xfrm>
            <a:off x="8781062" y="3715833"/>
            <a:ext cx="2783221" cy="2797221"/>
          </a:xfrm>
          <a:solidFill>
            <a:schemeClr val="tx2"/>
          </a:solidFill>
        </p:spPr>
        <p:txBody>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433832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 Image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0748E0-D1F5-2640-95EB-27AD5D0986C0}"/>
              </a:ext>
              <a:ext uri="{C183D7F6-B498-43B3-948B-1728B52AA6E4}">
                <adec:decorative xmlns:adec="http://schemas.microsoft.com/office/drawing/2017/decorative" val="1"/>
              </a:ext>
            </a:extLst>
          </p:cNvPr>
          <p:cNvPicPr>
            <a:picLocks noChangeAspect="1"/>
          </p:cNvPicPr>
          <p:nvPr userDrawn="1"/>
        </p:nvPicPr>
        <p:blipFill rotWithShape="1">
          <a:blip r:embed="rId2" cstate="print">
            <a:grayscl/>
            <a:alphaModFix amt="20000"/>
            <a:extLst>
              <a:ext uri="{28A0092B-C50C-407E-A947-70E740481C1C}">
                <a14:useLocalDpi xmlns:a14="http://schemas.microsoft.com/office/drawing/2010/main"/>
              </a:ext>
            </a:extLst>
          </a:blip>
          <a:srcRect/>
          <a:stretch/>
        </p:blipFill>
        <p:spPr>
          <a:xfrm>
            <a:off x="0" y="0"/>
            <a:ext cx="12192000" cy="6858000"/>
          </a:xfrm>
          <a:prstGeom prst="rect">
            <a:avLst/>
          </a:prstGeom>
          <a:solidFill>
            <a:schemeClr val="tx1"/>
          </a:solidFill>
        </p:spPr>
      </p:pic>
      <p:grpSp>
        <p:nvGrpSpPr>
          <p:cNvPr id="6" name="Group 5">
            <a:extLst>
              <a:ext uri="{FF2B5EF4-FFF2-40B4-BE49-F238E27FC236}">
                <a16:creationId xmlns:a16="http://schemas.microsoft.com/office/drawing/2014/main" id="{86AAAC17-299B-3240-AADE-078B01D694A5}"/>
              </a:ext>
              <a:ext uri="{C183D7F6-B498-43B3-948B-1728B52AA6E4}">
                <adec:decorative xmlns:adec="http://schemas.microsoft.com/office/drawing/2017/decorative" val="1"/>
              </a:ext>
            </a:extLst>
          </p:cNvPr>
          <p:cNvGrpSpPr/>
          <p:nvPr userDrawn="1"/>
        </p:nvGrpSpPr>
        <p:grpSpPr>
          <a:xfrm>
            <a:off x="737106" y="1799422"/>
            <a:ext cx="10717789" cy="4621647"/>
            <a:chOff x="658578" y="2036958"/>
            <a:chExt cx="10717789" cy="3259154"/>
          </a:xfrm>
        </p:grpSpPr>
        <p:grpSp>
          <p:nvGrpSpPr>
            <p:cNvPr id="7" name="Group 6">
              <a:extLst>
                <a:ext uri="{FF2B5EF4-FFF2-40B4-BE49-F238E27FC236}">
                  <a16:creationId xmlns:a16="http://schemas.microsoft.com/office/drawing/2014/main" id="{1EF4C07C-B3C0-5547-939E-AE58BB63EFEB}"/>
                </a:ext>
              </a:extLst>
            </p:cNvPr>
            <p:cNvGrpSpPr/>
            <p:nvPr/>
          </p:nvGrpSpPr>
          <p:grpSpPr>
            <a:xfrm>
              <a:off x="658578" y="2036958"/>
              <a:ext cx="3259154" cy="3259154"/>
              <a:chOff x="2709241" y="-374048"/>
              <a:chExt cx="7084273" cy="7048817"/>
            </a:xfrm>
          </p:grpSpPr>
          <p:sp>
            <p:nvSpPr>
              <p:cNvPr id="16" name="Rectangle 15">
                <a:extLst>
                  <a:ext uri="{FF2B5EF4-FFF2-40B4-BE49-F238E27FC236}">
                    <a16:creationId xmlns:a16="http://schemas.microsoft.com/office/drawing/2014/main" id="{3A06F8C2-1A0E-B345-A0C3-928B75EDD68B}"/>
                  </a:ext>
                </a:extLst>
              </p:cNvPr>
              <p:cNvSpPr/>
              <p:nvPr/>
            </p:nvSpPr>
            <p:spPr>
              <a:xfrm>
                <a:off x="2709241" y="175531"/>
                <a:ext cx="6499238" cy="6499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C13980B-D256-8347-BEB7-BC612E328FE5}"/>
                  </a:ext>
                </a:extLst>
              </p:cNvPr>
              <p:cNvSpPr/>
              <p:nvPr/>
            </p:nvSpPr>
            <p:spPr>
              <a:xfrm>
                <a:off x="3294276" y="-374048"/>
                <a:ext cx="6499238" cy="6499238"/>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a:extLst>
                <a:ext uri="{FF2B5EF4-FFF2-40B4-BE49-F238E27FC236}">
                  <a16:creationId xmlns:a16="http://schemas.microsoft.com/office/drawing/2014/main" id="{3A476921-841C-6E4F-AA1A-6AF877E690B6}"/>
                </a:ext>
              </a:extLst>
            </p:cNvPr>
            <p:cNvGrpSpPr/>
            <p:nvPr/>
          </p:nvGrpSpPr>
          <p:grpSpPr>
            <a:xfrm>
              <a:off x="4387896" y="2036958"/>
              <a:ext cx="3259154" cy="3259154"/>
              <a:chOff x="2709241" y="-374048"/>
              <a:chExt cx="7084273" cy="7048817"/>
            </a:xfrm>
          </p:grpSpPr>
          <p:sp>
            <p:nvSpPr>
              <p:cNvPr id="13" name="Rectangle 12">
                <a:extLst>
                  <a:ext uri="{FF2B5EF4-FFF2-40B4-BE49-F238E27FC236}">
                    <a16:creationId xmlns:a16="http://schemas.microsoft.com/office/drawing/2014/main" id="{7F50AD49-C42E-9C49-8EBE-F0BA0D38751A}"/>
                  </a:ext>
                </a:extLst>
              </p:cNvPr>
              <p:cNvSpPr/>
              <p:nvPr/>
            </p:nvSpPr>
            <p:spPr>
              <a:xfrm>
                <a:off x="2709241" y="175531"/>
                <a:ext cx="6499238" cy="6499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E22DC14-C8B5-0240-811A-7512A772EACB}"/>
                  </a:ext>
                </a:extLst>
              </p:cNvPr>
              <p:cNvSpPr/>
              <p:nvPr/>
            </p:nvSpPr>
            <p:spPr>
              <a:xfrm>
                <a:off x="3294276" y="-374048"/>
                <a:ext cx="6499238" cy="6499238"/>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C12FB705-72D9-5446-8BD5-90BC66DE72CD}"/>
                </a:ext>
              </a:extLst>
            </p:cNvPr>
            <p:cNvGrpSpPr/>
            <p:nvPr/>
          </p:nvGrpSpPr>
          <p:grpSpPr>
            <a:xfrm>
              <a:off x="8117213" y="2036958"/>
              <a:ext cx="3259154" cy="3259154"/>
              <a:chOff x="2709241" y="-374048"/>
              <a:chExt cx="7084273" cy="7048817"/>
            </a:xfrm>
          </p:grpSpPr>
          <p:sp>
            <p:nvSpPr>
              <p:cNvPr id="10" name="Rectangle 9">
                <a:extLst>
                  <a:ext uri="{FF2B5EF4-FFF2-40B4-BE49-F238E27FC236}">
                    <a16:creationId xmlns:a16="http://schemas.microsoft.com/office/drawing/2014/main" id="{B885E3E0-AABA-2B42-BF3D-D1D232329671}"/>
                  </a:ext>
                </a:extLst>
              </p:cNvPr>
              <p:cNvSpPr/>
              <p:nvPr/>
            </p:nvSpPr>
            <p:spPr>
              <a:xfrm>
                <a:off x="2709241" y="175531"/>
                <a:ext cx="6499238" cy="6499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09C01DD-C7F0-4044-BC32-1B991B713463}"/>
                  </a:ext>
                </a:extLst>
              </p:cNvPr>
              <p:cNvSpPr/>
              <p:nvPr/>
            </p:nvSpPr>
            <p:spPr>
              <a:xfrm>
                <a:off x="3294276" y="-374048"/>
                <a:ext cx="6499238" cy="6499238"/>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9" name="Title 1">
            <a:extLst>
              <a:ext uri="{FF2B5EF4-FFF2-40B4-BE49-F238E27FC236}">
                <a16:creationId xmlns:a16="http://schemas.microsoft.com/office/drawing/2014/main" id="{8BFCD267-184B-674C-851D-3206B3D19F3C}"/>
              </a:ext>
            </a:extLst>
          </p:cNvPr>
          <p:cNvSpPr>
            <a:spLocks noGrp="1"/>
          </p:cNvSpPr>
          <p:nvPr>
            <p:ph type="title" hasCustomPrompt="1"/>
          </p:nvPr>
        </p:nvSpPr>
        <p:spPr>
          <a:xfrm>
            <a:off x="-7626" y="442375"/>
            <a:ext cx="12192000" cy="871916"/>
          </a:xfrm>
          <a:solidFill>
            <a:schemeClr val="tx1">
              <a:alpha val="50000"/>
            </a:schemeClr>
          </a:solidFill>
        </p:spPr>
        <p:txBody>
          <a:bodyPr/>
          <a:lstStyle>
            <a:lvl1pPr algn="ctr">
              <a:defRPr>
                <a:solidFill>
                  <a:schemeClr val="bg1"/>
                </a:solidFill>
                <a:latin typeface="+mj-lt"/>
              </a:defRPr>
            </a:lvl1pPr>
          </a:lstStyle>
          <a:p>
            <a:r>
              <a:rPr lang="en-US" dirty="0"/>
              <a:t>Click to add title</a:t>
            </a:r>
          </a:p>
        </p:txBody>
      </p:sp>
      <p:sp>
        <p:nvSpPr>
          <p:cNvPr id="23" name="Picture Placeholder 10">
            <a:extLst>
              <a:ext uri="{FF2B5EF4-FFF2-40B4-BE49-F238E27FC236}">
                <a16:creationId xmlns:a16="http://schemas.microsoft.com/office/drawing/2014/main" id="{431AF46F-DF23-F445-93C3-00665C013015}"/>
              </a:ext>
            </a:extLst>
          </p:cNvPr>
          <p:cNvSpPr>
            <a:spLocks noGrp="1"/>
          </p:cNvSpPr>
          <p:nvPr>
            <p:ph type="pic" sz="quarter" idx="13"/>
          </p:nvPr>
        </p:nvSpPr>
        <p:spPr>
          <a:xfrm>
            <a:off x="950355" y="2055835"/>
            <a:ext cx="2849382" cy="4114283"/>
          </a:xfrm>
          <a:solidFill>
            <a:schemeClr val="tx2"/>
          </a:solidFill>
        </p:spPr>
        <p:txBody>
          <a:bodyPr/>
          <a:lstStyle>
            <a:lvl1pPr marL="0" indent="0" algn="ctr">
              <a:buNone/>
              <a:defRPr/>
            </a:lvl1pPr>
          </a:lstStyle>
          <a:p>
            <a:r>
              <a:rPr lang="en-US"/>
              <a:t>Click icon to add picture</a:t>
            </a:r>
            <a:endParaRPr lang="en-US" dirty="0"/>
          </a:p>
        </p:txBody>
      </p:sp>
      <p:sp>
        <p:nvSpPr>
          <p:cNvPr id="24" name="Picture Placeholder 10">
            <a:extLst>
              <a:ext uri="{FF2B5EF4-FFF2-40B4-BE49-F238E27FC236}">
                <a16:creationId xmlns:a16="http://schemas.microsoft.com/office/drawing/2014/main" id="{FA22235C-1B62-2143-B02A-B59B66C98C37}"/>
              </a:ext>
            </a:extLst>
          </p:cNvPr>
          <p:cNvSpPr>
            <a:spLocks noGrp="1"/>
          </p:cNvSpPr>
          <p:nvPr>
            <p:ph type="pic" sz="quarter" idx="14"/>
          </p:nvPr>
        </p:nvSpPr>
        <p:spPr>
          <a:xfrm>
            <a:off x="4671750" y="2055835"/>
            <a:ext cx="2849382" cy="4114283"/>
          </a:xfrm>
          <a:solidFill>
            <a:schemeClr val="tx2"/>
          </a:solidFill>
        </p:spPr>
        <p:txBody>
          <a:bodyPr/>
          <a:lstStyle>
            <a:lvl1pPr marL="0" indent="0" algn="ctr">
              <a:buNone/>
              <a:defRPr/>
            </a:lvl1pPr>
          </a:lstStyle>
          <a:p>
            <a:r>
              <a:rPr lang="en-US"/>
              <a:t>Click icon to add picture</a:t>
            </a:r>
            <a:endParaRPr lang="en-US" dirty="0"/>
          </a:p>
        </p:txBody>
      </p:sp>
      <p:sp>
        <p:nvSpPr>
          <p:cNvPr id="25" name="Picture Placeholder 10">
            <a:extLst>
              <a:ext uri="{FF2B5EF4-FFF2-40B4-BE49-F238E27FC236}">
                <a16:creationId xmlns:a16="http://schemas.microsoft.com/office/drawing/2014/main" id="{B19D3417-1C31-2741-938E-20ABFEF9AB6B}"/>
              </a:ext>
            </a:extLst>
          </p:cNvPr>
          <p:cNvSpPr>
            <a:spLocks noGrp="1"/>
          </p:cNvSpPr>
          <p:nvPr>
            <p:ph type="pic" sz="quarter" idx="15"/>
          </p:nvPr>
        </p:nvSpPr>
        <p:spPr>
          <a:xfrm>
            <a:off x="8393145" y="2055835"/>
            <a:ext cx="2849382" cy="4114283"/>
          </a:xfrm>
          <a:solidFill>
            <a:schemeClr val="tx2"/>
          </a:solidFill>
        </p:spPr>
        <p:txBody>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2651706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Left Image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70AA00-D84B-B248-A24F-8AE30432F34F}"/>
              </a:ext>
              <a:ext uri="{C183D7F6-B498-43B3-948B-1728B52AA6E4}">
                <adec:decorative xmlns:adec="http://schemas.microsoft.com/office/drawing/2017/decorative" val="1"/>
              </a:ext>
            </a:extLst>
          </p:cNvPr>
          <p:cNvPicPr>
            <a:picLocks noChangeAspect="1"/>
          </p:cNvPicPr>
          <p:nvPr userDrawn="1"/>
        </p:nvPicPr>
        <p:blipFill rotWithShape="1">
          <a:blip r:embed="rId2" cstate="print">
            <a:alphaModFix amt="5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a:solidFill>
            <a:schemeClr val="tx1"/>
          </a:solidFill>
        </p:spPr>
      </p:pic>
      <p:grpSp>
        <p:nvGrpSpPr>
          <p:cNvPr id="6" name="Group 5">
            <a:extLst>
              <a:ext uri="{FF2B5EF4-FFF2-40B4-BE49-F238E27FC236}">
                <a16:creationId xmlns:a16="http://schemas.microsoft.com/office/drawing/2014/main" id="{F1F5E30B-8480-DC42-89B6-750512FFAB6E}"/>
              </a:ext>
              <a:ext uri="{C183D7F6-B498-43B3-948B-1728B52AA6E4}">
                <adec:decorative xmlns:adec="http://schemas.microsoft.com/office/drawing/2017/decorative" val="1"/>
              </a:ext>
            </a:extLst>
          </p:cNvPr>
          <p:cNvGrpSpPr/>
          <p:nvPr userDrawn="1"/>
        </p:nvGrpSpPr>
        <p:grpSpPr>
          <a:xfrm>
            <a:off x="430351" y="240636"/>
            <a:ext cx="6524896" cy="6376727"/>
            <a:chOff x="2709241" y="-374048"/>
            <a:chExt cx="7084273" cy="7048817"/>
          </a:xfrm>
        </p:grpSpPr>
        <p:sp>
          <p:nvSpPr>
            <p:cNvPr id="7" name="Rectangle 6">
              <a:extLst>
                <a:ext uri="{FF2B5EF4-FFF2-40B4-BE49-F238E27FC236}">
                  <a16:creationId xmlns:a16="http://schemas.microsoft.com/office/drawing/2014/main" id="{07BEB301-DBA9-1447-B8E9-81B80512A2B0}"/>
                </a:ext>
              </a:extLst>
            </p:cNvPr>
            <p:cNvSpPr/>
            <p:nvPr/>
          </p:nvSpPr>
          <p:spPr>
            <a:xfrm>
              <a:off x="2709241" y="175531"/>
              <a:ext cx="6499238" cy="6499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68AB484-2945-B84E-8AA8-CBC4A29EB9EB}"/>
                </a:ext>
              </a:extLst>
            </p:cNvPr>
            <p:cNvSpPr/>
            <p:nvPr/>
          </p:nvSpPr>
          <p:spPr>
            <a:xfrm>
              <a:off x="3294276" y="-374048"/>
              <a:ext cx="6499238" cy="6499238"/>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0DDB9158-0087-8647-9EE0-2F46678DD9AE}"/>
              </a:ext>
            </a:extLst>
          </p:cNvPr>
          <p:cNvSpPr>
            <a:spLocks noGrp="1"/>
          </p:cNvSpPr>
          <p:nvPr>
            <p:ph type="title" hasCustomPrompt="1"/>
          </p:nvPr>
        </p:nvSpPr>
        <p:spPr>
          <a:xfrm>
            <a:off x="6986447" y="2916598"/>
            <a:ext cx="5180151" cy="1325563"/>
          </a:xfrm>
          <a:solidFill>
            <a:schemeClr val="tx1">
              <a:alpha val="50000"/>
            </a:schemeClr>
          </a:solidFill>
        </p:spPr>
        <p:txBody>
          <a:bodyPr/>
          <a:lstStyle>
            <a:lvl1pPr algn="ctr">
              <a:defRPr>
                <a:solidFill>
                  <a:schemeClr val="bg1"/>
                </a:solidFill>
                <a:latin typeface="+mj-lt"/>
              </a:defRPr>
            </a:lvl1pPr>
          </a:lstStyle>
          <a:p>
            <a:r>
              <a:rPr lang="en-US" dirty="0"/>
              <a:t>Click to add title</a:t>
            </a:r>
          </a:p>
        </p:txBody>
      </p:sp>
      <p:sp>
        <p:nvSpPr>
          <p:cNvPr id="12" name="Picture Placeholder 10">
            <a:extLst>
              <a:ext uri="{FF2B5EF4-FFF2-40B4-BE49-F238E27FC236}">
                <a16:creationId xmlns:a16="http://schemas.microsoft.com/office/drawing/2014/main" id="{A149D0F7-B755-8D4C-A5C9-A3723B1FAB85}"/>
              </a:ext>
            </a:extLst>
          </p:cNvPr>
          <p:cNvSpPr>
            <a:spLocks noGrp="1"/>
          </p:cNvSpPr>
          <p:nvPr>
            <p:ph type="pic" sz="quarter" idx="13"/>
          </p:nvPr>
        </p:nvSpPr>
        <p:spPr>
          <a:xfrm>
            <a:off x="838200" y="585788"/>
            <a:ext cx="5765800" cy="5675312"/>
          </a:xfrm>
          <a:solidFill>
            <a:schemeClr val="tx2"/>
          </a:solidFill>
        </p:spPr>
        <p:txBody>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2140894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 Right Image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8D5C6D4-409A-D74E-B574-DB65B323A7D1}"/>
              </a:ext>
              <a:ext uri="{C183D7F6-B498-43B3-948B-1728B52AA6E4}">
                <adec:decorative xmlns:adec="http://schemas.microsoft.com/office/drawing/2017/decorative" val="1"/>
              </a:ext>
            </a:extLst>
          </p:cNvPr>
          <p:cNvPicPr>
            <a:picLocks noChangeAspect="1"/>
          </p:cNvPicPr>
          <p:nvPr userDrawn="1"/>
        </p:nvPicPr>
        <p:blipFill rotWithShape="1">
          <a:blip r:embed="rId2" cstate="print">
            <a:grayscl/>
            <a:alphaModFix amt="20000"/>
            <a:extLst>
              <a:ext uri="{28A0092B-C50C-407E-A947-70E740481C1C}">
                <a14:useLocalDpi xmlns:a14="http://schemas.microsoft.com/office/drawing/2010/main"/>
              </a:ext>
            </a:extLst>
          </a:blip>
          <a:srcRect/>
          <a:stretch/>
        </p:blipFill>
        <p:spPr>
          <a:xfrm>
            <a:off x="0" y="0"/>
            <a:ext cx="12192000" cy="6858000"/>
          </a:xfrm>
          <a:prstGeom prst="rect">
            <a:avLst/>
          </a:prstGeom>
          <a:solidFill>
            <a:schemeClr val="tx1"/>
          </a:solidFill>
        </p:spPr>
      </p:pic>
      <p:grpSp>
        <p:nvGrpSpPr>
          <p:cNvPr id="6" name="Group 5">
            <a:extLst>
              <a:ext uri="{FF2B5EF4-FFF2-40B4-BE49-F238E27FC236}">
                <a16:creationId xmlns:a16="http://schemas.microsoft.com/office/drawing/2014/main" id="{F1F5E30B-8480-DC42-89B6-750512FFAB6E}"/>
              </a:ext>
              <a:ext uri="{C183D7F6-B498-43B3-948B-1728B52AA6E4}">
                <adec:decorative xmlns:adec="http://schemas.microsoft.com/office/drawing/2017/decorative" val="1"/>
              </a:ext>
            </a:extLst>
          </p:cNvPr>
          <p:cNvGrpSpPr/>
          <p:nvPr userDrawn="1"/>
        </p:nvGrpSpPr>
        <p:grpSpPr>
          <a:xfrm rot="10800000">
            <a:off x="5215568" y="240636"/>
            <a:ext cx="6524896" cy="6376727"/>
            <a:chOff x="2709241" y="-374048"/>
            <a:chExt cx="7084273" cy="7048817"/>
          </a:xfrm>
        </p:grpSpPr>
        <p:sp>
          <p:nvSpPr>
            <p:cNvPr id="7" name="Rectangle 6">
              <a:extLst>
                <a:ext uri="{FF2B5EF4-FFF2-40B4-BE49-F238E27FC236}">
                  <a16:creationId xmlns:a16="http://schemas.microsoft.com/office/drawing/2014/main" id="{07BEB301-DBA9-1447-B8E9-81B80512A2B0}"/>
                </a:ext>
              </a:extLst>
            </p:cNvPr>
            <p:cNvSpPr/>
            <p:nvPr/>
          </p:nvSpPr>
          <p:spPr>
            <a:xfrm>
              <a:off x="2709241" y="175531"/>
              <a:ext cx="6499238" cy="6499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68AB484-2945-B84E-8AA8-CBC4A29EB9EB}"/>
                </a:ext>
              </a:extLst>
            </p:cNvPr>
            <p:cNvSpPr/>
            <p:nvPr/>
          </p:nvSpPr>
          <p:spPr>
            <a:xfrm>
              <a:off x="3294276" y="-374048"/>
              <a:ext cx="6499238" cy="6499238"/>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0DDB9158-0087-8647-9EE0-2F46678DD9AE}"/>
              </a:ext>
            </a:extLst>
          </p:cNvPr>
          <p:cNvSpPr>
            <a:spLocks noGrp="1"/>
          </p:cNvSpPr>
          <p:nvPr>
            <p:ph type="title" hasCustomPrompt="1"/>
          </p:nvPr>
        </p:nvSpPr>
        <p:spPr>
          <a:xfrm>
            <a:off x="0" y="2916598"/>
            <a:ext cx="5180151" cy="1325563"/>
          </a:xfrm>
          <a:solidFill>
            <a:schemeClr val="tx1">
              <a:alpha val="50000"/>
            </a:schemeClr>
          </a:solidFill>
        </p:spPr>
        <p:txBody>
          <a:bodyPr/>
          <a:lstStyle>
            <a:lvl1pPr algn="ctr">
              <a:defRPr>
                <a:solidFill>
                  <a:schemeClr val="bg1"/>
                </a:solidFill>
                <a:latin typeface="+mj-lt"/>
              </a:defRPr>
            </a:lvl1pPr>
          </a:lstStyle>
          <a:p>
            <a:r>
              <a:rPr lang="en-US" dirty="0"/>
              <a:t>Click to add title</a:t>
            </a:r>
          </a:p>
        </p:txBody>
      </p:sp>
      <p:sp>
        <p:nvSpPr>
          <p:cNvPr id="12" name="Picture Placeholder 10">
            <a:extLst>
              <a:ext uri="{FF2B5EF4-FFF2-40B4-BE49-F238E27FC236}">
                <a16:creationId xmlns:a16="http://schemas.microsoft.com/office/drawing/2014/main" id="{A149D0F7-B755-8D4C-A5C9-A3723B1FAB85}"/>
              </a:ext>
            </a:extLst>
          </p:cNvPr>
          <p:cNvSpPr>
            <a:spLocks noGrp="1"/>
          </p:cNvSpPr>
          <p:nvPr>
            <p:ph type="pic" sz="quarter" idx="13"/>
          </p:nvPr>
        </p:nvSpPr>
        <p:spPr>
          <a:xfrm>
            <a:off x="5623417" y="585788"/>
            <a:ext cx="5765800" cy="5675312"/>
          </a:xfrm>
          <a:solidFill>
            <a:schemeClr val="tx2"/>
          </a:solidFill>
        </p:spPr>
        <p:txBody>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2345404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Large Imag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29945C1-7B58-8D48-8733-BF1AA6AFCCA7}"/>
              </a:ext>
              <a:ext uri="{C183D7F6-B498-43B3-948B-1728B52AA6E4}">
                <adec:decorative xmlns:adec="http://schemas.microsoft.com/office/drawing/2017/decorative" val="1"/>
              </a:ext>
            </a:extLst>
          </p:cNvPr>
          <p:cNvPicPr>
            <a:picLocks noChangeAspect="1"/>
          </p:cNvPicPr>
          <p:nvPr userDrawn="1"/>
        </p:nvPicPr>
        <p:blipFill rotWithShape="1">
          <a:blip r:embed="rId2" cstate="hqprint">
            <a:alphaModFix amt="50000"/>
            <a:extLst>
              <a:ext uri="{28A0092B-C50C-407E-A947-70E740481C1C}">
                <a14:useLocalDpi xmlns:a14="http://schemas.microsoft.com/office/drawing/2010/main"/>
              </a:ext>
            </a:extLst>
          </a:blip>
          <a:srcRect/>
          <a:stretch/>
        </p:blipFill>
        <p:spPr>
          <a:xfrm>
            <a:off x="0" y="-1"/>
            <a:ext cx="12192000" cy="6858001"/>
          </a:xfrm>
          <a:prstGeom prst="rect">
            <a:avLst/>
          </a:prstGeom>
          <a:solidFill>
            <a:schemeClr val="tx1"/>
          </a:solidFill>
        </p:spPr>
      </p:pic>
      <p:grpSp>
        <p:nvGrpSpPr>
          <p:cNvPr id="24" name="Group 23">
            <a:extLst>
              <a:ext uri="{FF2B5EF4-FFF2-40B4-BE49-F238E27FC236}">
                <a16:creationId xmlns:a16="http://schemas.microsoft.com/office/drawing/2014/main" id="{0ED181D2-BDDA-454C-9BBF-CF0CDB8D9C09}"/>
              </a:ext>
              <a:ext uri="{C183D7F6-B498-43B3-948B-1728B52AA6E4}">
                <adec:decorative xmlns:adec="http://schemas.microsoft.com/office/drawing/2017/decorative" val="1"/>
              </a:ext>
            </a:extLst>
          </p:cNvPr>
          <p:cNvGrpSpPr/>
          <p:nvPr userDrawn="1"/>
        </p:nvGrpSpPr>
        <p:grpSpPr>
          <a:xfrm>
            <a:off x="398" y="136525"/>
            <a:ext cx="4572000" cy="6721475"/>
            <a:chOff x="2709241" y="-374048"/>
            <a:chExt cx="7084273" cy="7048817"/>
          </a:xfrm>
        </p:grpSpPr>
        <p:sp>
          <p:nvSpPr>
            <p:cNvPr id="25" name="Rectangle 24">
              <a:extLst>
                <a:ext uri="{FF2B5EF4-FFF2-40B4-BE49-F238E27FC236}">
                  <a16:creationId xmlns:a16="http://schemas.microsoft.com/office/drawing/2014/main" id="{DE3458D3-FD91-9E4B-9D83-7EB4A138D989}"/>
                </a:ext>
              </a:extLst>
            </p:cNvPr>
            <p:cNvSpPr/>
            <p:nvPr/>
          </p:nvSpPr>
          <p:spPr>
            <a:xfrm>
              <a:off x="2709241" y="175531"/>
              <a:ext cx="6499238" cy="6499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E371691E-BE52-2F4E-9B09-B54B6AAC7BAB}"/>
                </a:ext>
              </a:extLst>
            </p:cNvPr>
            <p:cNvSpPr/>
            <p:nvPr/>
          </p:nvSpPr>
          <p:spPr>
            <a:xfrm>
              <a:off x="3294276" y="-374048"/>
              <a:ext cx="6499238" cy="6499238"/>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Title 1">
            <a:extLst>
              <a:ext uri="{FF2B5EF4-FFF2-40B4-BE49-F238E27FC236}">
                <a16:creationId xmlns:a16="http://schemas.microsoft.com/office/drawing/2014/main" id="{3726BC1D-028A-4C43-B988-D9D890243831}"/>
              </a:ext>
            </a:extLst>
          </p:cNvPr>
          <p:cNvSpPr>
            <a:spLocks noGrp="1"/>
          </p:cNvSpPr>
          <p:nvPr>
            <p:ph type="title" hasCustomPrompt="1"/>
          </p:nvPr>
        </p:nvSpPr>
        <p:spPr>
          <a:xfrm>
            <a:off x="4572398" y="4348958"/>
            <a:ext cx="7619204" cy="1510076"/>
          </a:xfrm>
          <a:solidFill>
            <a:schemeClr val="tx1">
              <a:alpha val="50000"/>
            </a:schemeClr>
          </a:solidFill>
        </p:spPr>
        <p:txBody>
          <a:bodyPr/>
          <a:lstStyle>
            <a:lvl1pPr algn="ctr">
              <a:defRPr>
                <a:solidFill>
                  <a:schemeClr val="bg1"/>
                </a:solidFill>
                <a:latin typeface="+mj-lt"/>
              </a:defRPr>
            </a:lvl1pPr>
          </a:lstStyle>
          <a:p>
            <a:r>
              <a:rPr lang="en-US" dirty="0"/>
              <a:t>Click to add title</a:t>
            </a:r>
          </a:p>
        </p:txBody>
      </p:sp>
      <p:sp>
        <p:nvSpPr>
          <p:cNvPr id="35" name="Picture Placeholder 10">
            <a:extLst>
              <a:ext uri="{FF2B5EF4-FFF2-40B4-BE49-F238E27FC236}">
                <a16:creationId xmlns:a16="http://schemas.microsoft.com/office/drawing/2014/main" id="{242F6614-7EA3-644B-AC0B-325810AE22D2}"/>
              </a:ext>
            </a:extLst>
          </p:cNvPr>
          <p:cNvSpPr>
            <a:spLocks noGrp="1"/>
          </p:cNvSpPr>
          <p:nvPr>
            <p:ph type="pic" sz="quarter" idx="13"/>
          </p:nvPr>
        </p:nvSpPr>
        <p:spPr>
          <a:xfrm>
            <a:off x="277558" y="618089"/>
            <a:ext cx="4031512" cy="5974346"/>
          </a:xfrm>
          <a:solidFill>
            <a:schemeClr val="tx2"/>
          </a:solidFill>
        </p:spPr>
        <p:txBody>
          <a:bodyPr/>
          <a:lstStyle>
            <a:lvl1pPr marL="0" indent="0" algn="ctr">
              <a:buNone/>
              <a:defRPr/>
            </a:lvl1pPr>
          </a:lstStyle>
          <a:p>
            <a:r>
              <a:rPr lang="en-US"/>
              <a:t>Click icon to add picture</a:t>
            </a:r>
            <a:endParaRPr lang="en-US" dirty="0"/>
          </a:p>
        </p:txBody>
      </p:sp>
      <p:grpSp>
        <p:nvGrpSpPr>
          <p:cNvPr id="36" name="Group 35">
            <a:extLst>
              <a:ext uri="{FF2B5EF4-FFF2-40B4-BE49-F238E27FC236}">
                <a16:creationId xmlns:a16="http://schemas.microsoft.com/office/drawing/2014/main" id="{50833B04-E3B5-AB43-BD54-FD95ADCAE7D2}"/>
              </a:ext>
              <a:ext uri="{C183D7F6-B498-43B3-948B-1728B52AA6E4}">
                <adec:decorative xmlns:adec="http://schemas.microsoft.com/office/drawing/2017/decorative" val="1"/>
              </a:ext>
            </a:extLst>
          </p:cNvPr>
          <p:cNvGrpSpPr/>
          <p:nvPr userDrawn="1"/>
        </p:nvGrpSpPr>
        <p:grpSpPr>
          <a:xfrm>
            <a:off x="4871278" y="136525"/>
            <a:ext cx="7119363" cy="3807134"/>
            <a:chOff x="2709241" y="-374048"/>
            <a:chExt cx="7084273" cy="7048817"/>
          </a:xfrm>
        </p:grpSpPr>
        <p:sp>
          <p:nvSpPr>
            <p:cNvPr id="37" name="Rectangle 36">
              <a:extLst>
                <a:ext uri="{FF2B5EF4-FFF2-40B4-BE49-F238E27FC236}">
                  <a16:creationId xmlns:a16="http://schemas.microsoft.com/office/drawing/2014/main" id="{471C2905-9BE1-CF40-B8A5-6B429ACFD97A}"/>
                </a:ext>
              </a:extLst>
            </p:cNvPr>
            <p:cNvSpPr/>
            <p:nvPr/>
          </p:nvSpPr>
          <p:spPr>
            <a:xfrm>
              <a:off x="2709241" y="175531"/>
              <a:ext cx="6499238" cy="6499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3095C0A7-54C0-3E44-9C1D-B102961E5E0E}"/>
                </a:ext>
              </a:extLst>
            </p:cNvPr>
            <p:cNvSpPr/>
            <p:nvPr/>
          </p:nvSpPr>
          <p:spPr>
            <a:xfrm>
              <a:off x="3294276" y="-374048"/>
              <a:ext cx="6499238" cy="6499238"/>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9" name="Picture Placeholder 10">
            <a:extLst>
              <a:ext uri="{FF2B5EF4-FFF2-40B4-BE49-F238E27FC236}">
                <a16:creationId xmlns:a16="http://schemas.microsoft.com/office/drawing/2014/main" id="{F124D80A-788A-C14C-9C35-0344D77D047D}"/>
              </a:ext>
            </a:extLst>
          </p:cNvPr>
          <p:cNvSpPr>
            <a:spLocks noGrp="1"/>
          </p:cNvSpPr>
          <p:nvPr>
            <p:ph type="pic" sz="quarter" idx="14"/>
          </p:nvPr>
        </p:nvSpPr>
        <p:spPr>
          <a:xfrm>
            <a:off x="5105908" y="397817"/>
            <a:ext cx="6665598" cy="3383950"/>
          </a:xfrm>
          <a:solidFill>
            <a:schemeClr val="tx2"/>
          </a:solidFill>
        </p:spPr>
        <p:txBody>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402015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 Image Credit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8D5C6D4-409A-D74E-B574-DB65B323A7D1}"/>
              </a:ext>
              <a:ext uri="{C183D7F6-B498-43B3-948B-1728B52AA6E4}">
                <adec:decorative xmlns:adec="http://schemas.microsoft.com/office/drawing/2017/decorative" val="1"/>
              </a:ext>
            </a:extLst>
          </p:cNvPr>
          <p:cNvPicPr>
            <a:picLocks noChangeAspect="1"/>
          </p:cNvPicPr>
          <p:nvPr userDrawn="1"/>
        </p:nvPicPr>
        <p:blipFill rotWithShape="1">
          <a:blip r:embed="rId2" cstate="hqprint">
            <a:alphaModFix amt="50000"/>
            <a:extLst>
              <a:ext uri="{28A0092B-C50C-407E-A947-70E740481C1C}">
                <a14:useLocalDpi xmlns:a14="http://schemas.microsoft.com/office/drawing/2010/main"/>
              </a:ext>
            </a:extLst>
          </a:blip>
          <a:srcRect/>
          <a:stretch/>
        </p:blipFill>
        <p:spPr>
          <a:xfrm>
            <a:off x="0" y="-1"/>
            <a:ext cx="12192000" cy="6858001"/>
          </a:xfrm>
          <a:prstGeom prst="rect">
            <a:avLst/>
          </a:prstGeom>
          <a:solidFill>
            <a:schemeClr val="tx1"/>
          </a:solidFill>
        </p:spPr>
      </p:pic>
      <p:grpSp>
        <p:nvGrpSpPr>
          <p:cNvPr id="24" name="Group 23">
            <a:extLst>
              <a:ext uri="{FF2B5EF4-FFF2-40B4-BE49-F238E27FC236}">
                <a16:creationId xmlns:a16="http://schemas.microsoft.com/office/drawing/2014/main" id="{0ED181D2-BDDA-454C-9BBF-CF0CDB8D9C09}"/>
              </a:ext>
              <a:ext uri="{C183D7F6-B498-43B3-948B-1728B52AA6E4}">
                <adec:decorative xmlns:adec="http://schemas.microsoft.com/office/drawing/2017/decorative" val="1"/>
              </a:ext>
            </a:extLst>
          </p:cNvPr>
          <p:cNvGrpSpPr/>
          <p:nvPr userDrawn="1"/>
        </p:nvGrpSpPr>
        <p:grpSpPr>
          <a:xfrm>
            <a:off x="398" y="136525"/>
            <a:ext cx="4572000" cy="6721475"/>
            <a:chOff x="2709241" y="-374048"/>
            <a:chExt cx="7084273" cy="7048817"/>
          </a:xfrm>
        </p:grpSpPr>
        <p:sp>
          <p:nvSpPr>
            <p:cNvPr id="25" name="Rectangle 24">
              <a:extLst>
                <a:ext uri="{FF2B5EF4-FFF2-40B4-BE49-F238E27FC236}">
                  <a16:creationId xmlns:a16="http://schemas.microsoft.com/office/drawing/2014/main" id="{DE3458D3-FD91-9E4B-9D83-7EB4A138D989}"/>
                </a:ext>
              </a:extLst>
            </p:cNvPr>
            <p:cNvSpPr/>
            <p:nvPr/>
          </p:nvSpPr>
          <p:spPr>
            <a:xfrm>
              <a:off x="2709241" y="175531"/>
              <a:ext cx="6499238" cy="6499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E371691E-BE52-2F4E-9B09-B54B6AAC7BAB}"/>
                </a:ext>
              </a:extLst>
            </p:cNvPr>
            <p:cNvSpPr/>
            <p:nvPr/>
          </p:nvSpPr>
          <p:spPr>
            <a:xfrm>
              <a:off x="3294276" y="-374048"/>
              <a:ext cx="6499238" cy="6499238"/>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Title 1">
            <a:extLst>
              <a:ext uri="{FF2B5EF4-FFF2-40B4-BE49-F238E27FC236}">
                <a16:creationId xmlns:a16="http://schemas.microsoft.com/office/drawing/2014/main" id="{3726BC1D-028A-4C43-B988-D9D890243831}"/>
              </a:ext>
            </a:extLst>
          </p:cNvPr>
          <p:cNvSpPr>
            <a:spLocks noGrp="1"/>
          </p:cNvSpPr>
          <p:nvPr>
            <p:ph type="title" hasCustomPrompt="1"/>
          </p:nvPr>
        </p:nvSpPr>
        <p:spPr>
          <a:xfrm>
            <a:off x="4572398" y="136525"/>
            <a:ext cx="7619204" cy="1510076"/>
          </a:xfrm>
          <a:solidFill>
            <a:schemeClr val="tx1">
              <a:alpha val="50000"/>
            </a:schemeClr>
          </a:solidFill>
        </p:spPr>
        <p:txBody>
          <a:bodyPr/>
          <a:lstStyle>
            <a:lvl1pPr algn="ctr">
              <a:defRPr>
                <a:solidFill>
                  <a:schemeClr val="bg1"/>
                </a:solidFill>
                <a:latin typeface="+mj-lt"/>
              </a:defRPr>
            </a:lvl1pPr>
          </a:lstStyle>
          <a:p>
            <a:r>
              <a:rPr lang="en-US" dirty="0"/>
              <a:t>Click to add title</a:t>
            </a:r>
          </a:p>
        </p:txBody>
      </p:sp>
      <p:sp>
        <p:nvSpPr>
          <p:cNvPr id="35" name="Picture Placeholder 10">
            <a:extLst>
              <a:ext uri="{FF2B5EF4-FFF2-40B4-BE49-F238E27FC236}">
                <a16:creationId xmlns:a16="http://schemas.microsoft.com/office/drawing/2014/main" id="{242F6614-7EA3-644B-AC0B-325810AE22D2}"/>
              </a:ext>
            </a:extLst>
          </p:cNvPr>
          <p:cNvSpPr>
            <a:spLocks noGrp="1"/>
          </p:cNvSpPr>
          <p:nvPr>
            <p:ph type="pic" sz="quarter" idx="13"/>
          </p:nvPr>
        </p:nvSpPr>
        <p:spPr>
          <a:xfrm>
            <a:off x="277558" y="618089"/>
            <a:ext cx="4031512" cy="5974346"/>
          </a:xfrm>
          <a:solidFill>
            <a:schemeClr val="tx2"/>
          </a:solidFill>
        </p:spPr>
        <p:txBody>
          <a:bodyPr/>
          <a:lstStyle>
            <a:lvl1pPr marL="0" indent="0" algn="ctr">
              <a:buNone/>
              <a:defRPr/>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6FD90A21-B809-C149-8D68-EAB43935F8C8}"/>
              </a:ext>
            </a:extLst>
          </p:cNvPr>
          <p:cNvSpPr>
            <a:spLocks noGrp="1"/>
          </p:cNvSpPr>
          <p:nvPr>
            <p:ph type="body" sz="quarter" idx="14" hasCustomPrompt="1"/>
          </p:nvPr>
        </p:nvSpPr>
        <p:spPr>
          <a:xfrm>
            <a:off x="4572000" y="1669008"/>
            <a:ext cx="2578100" cy="4665117"/>
          </a:xfrm>
        </p:spPr>
        <p:txBody>
          <a:bodyPr/>
          <a:lstStyle>
            <a:lvl1pPr marL="0" indent="0" algn="r">
              <a:lnSpc>
                <a:spcPct val="250000"/>
              </a:lnSpc>
              <a:buNone/>
              <a:defRPr sz="2000" b="1" i="0">
                <a:solidFill>
                  <a:schemeClr val="accent1"/>
                </a:solidFill>
                <a:latin typeface="+mn-lt"/>
              </a:defRPr>
            </a:lvl1pPr>
            <a:lvl2pPr>
              <a:defRPr b="1" i="0">
                <a:solidFill>
                  <a:schemeClr val="accent1"/>
                </a:solidFill>
                <a:latin typeface="The Serif Hand Extrablack" panose="03070502030502020204" pitchFamily="66" charset="0"/>
              </a:defRPr>
            </a:lvl2pPr>
            <a:lvl3pPr>
              <a:defRPr b="1" i="0">
                <a:solidFill>
                  <a:schemeClr val="accent1"/>
                </a:solidFill>
                <a:latin typeface="The Serif Hand Extrablack" panose="03070502030502020204" pitchFamily="66" charset="0"/>
              </a:defRPr>
            </a:lvl3pPr>
            <a:lvl4pPr>
              <a:defRPr b="1" i="0">
                <a:solidFill>
                  <a:schemeClr val="accent1"/>
                </a:solidFill>
                <a:latin typeface="The Serif Hand Extrablack" panose="03070502030502020204" pitchFamily="66" charset="0"/>
              </a:defRPr>
            </a:lvl4pPr>
            <a:lvl5pPr>
              <a:defRPr b="1" i="0">
                <a:solidFill>
                  <a:schemeClr val="accent1"/>
                </a:solidFill>
                <a:latin typeface="The Serif Hand Extrablack" panose="03070502030502020204" pitchFamily="66" charset="0"/>
              </a:defRPr>
            </a:lvl5pPr>
          </a:lstStyle>
          <a:p>
            <a:pPr lvl="0"/>
            <a:r>
              <a:rPr lang="en-US" dirty="0"/>
              <a:t>Click to add text</a:t>
            </a:r>
          </a:p>
        </p:txBody>
      </p:sp>
      <p:sp>
        <p:nvSpPr>
          <p:cNvPr id="13" name="Text Placeholder 5">
            <a:extLst>
              <a:ext uri="{FF2B5EF4-FFF2-40B4-BE49-F238E27FC236}">
                <a16:creationId xmlns:a16="http://schemas.microsoft.com/office/drawing/2014/main" id="{EA5C09D8-F39E-1F4F-8578-B7DC86250901}"/>
              </a:ext>
            </a:extLst>
          </p:cNvPr>
          <p:cNvSpPr>
            <a:spLocks noGrp="1"/>
          </p:cNvSpPr>
          <p:nvPr>
            <p:ph type="body" sz="quarter" idx="15" hasCustomPrompt="1"/>
          </p:nvPr>
        </p:nvSpPr>
        <p:spPr>
          <a:xfrm>
            <a:off x="9619488" y="1669008"/>
            <a:ext cx="2578100" cy="4665117"/>
          </a:xfrm>
        </p:spPr>
        <p:txBody>
          <a:bodyPr>
            <a:normAutofit/>
          </a:bodyPr>
          <a:lstStyle>
            <a:lvl1pPr marL="0" indent="0" algn="l">
              <a:lnSpc>
                <a:spcPct val="250000"/>
              </a:lnSpc>
              <a:buNone/>
              <a:defRPr sz="2000" b="1" i="0">
                <a:solidFill>
                  <a:schemeClr val="bg1"/>
                </a:solidFill>
                <a:latin typeface="+mn-lt"/>
              </a:defRPr>
            </a:lvl1pPr>
            <a:lvl2pPr>
              <a:defRPr b="1" i="0">
                <a:solidFill>
                  <a:schemeClr val="accent1"/>
                </a:solidFill>
                <a:latin typeface="The Serif Hand Extrablack" panose="03070502030502020204" pitchFamily="66" charset="0"/>
              </a:defRPr>
            </a:lvl2pPr>
            <a:lvl3pPr>
              <a:defRPr b="1" i="0">
                <a:solidFill>
                  <a:schemeClr val="accent1"/>
                </a:solidFill>
                <a:latin typeface="The Serif Hand Extrablack" panose="03070502030502020204" pitchFamily="66" charset="0"/>
              </a:defRPr>
            </a:lvl3pPr>
            <a:lvl4pPr>
              <a:defRPr b="1" i="0">
                <a:solidFill>
                  <a:schemeClr val="accent1"/>
                </a:solidFill>
                <a:latin typeface="The Serif Hand Extrablack" panose="03070502030502020204" pitchFamily="66" charset="0"/>
              </a:defRPr>
            </a:lvl4pPr>
            <a:lvl5pPr>
              <a:defRPr b="1" i="0">
                <a:solidFill>
                  <a:schemeClr val="accent1"/>
                </a:solidFill>
                <a:latin typeface="The Serif Hand Extrablack" panose="03070502030502020204" pitchFamily="66" charset="0"/>
              </a:defRPr>
            </a:lvl5pPr>
          </a:lstStyle>
          <a:p>
            <a:pPr lvl="0"/>
            <a:r>
              <a:rPr lang="en-US" dirty="0"/>
              <a:t>Click to add text</a:t>
            </a:r>
          </a:p>
        </p:txBody>
      </p:sp>
    </p:spTree>
    <p:extLst>
      <p:ext uri="{BB962C8B-B14F-4D97-AF65-F5344CB8AC3E}">
        <p14:creationId xmlns:p14="http://schemas.microsoft.com/office/powerpoint/2010/main" val="1120756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microsoft.com/office/2007/relationships/hdphoto" Target="../media/hdphoto1.wdp"/><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30">
          <a:fgClr>
            <a:srgbClr val="FFCC00"/>
          </a:fgClr>
          <a:bgClr>
            <a:srgbClr val="FFCC00"/>
          </a:bgClr>
        </a:pattFill>
        <a:effectLst/>
      </p:bgPr>
    </p:bg>
    <p:spTree>
      <p:nvGrpSpPr>
        <p:cNvPr id="1" name=""/>
        <p:cNvGrpSpPr/>
        <p:nvPr/>
      </p:nvGrpSpPr>
      <p:grpSpPr>
        <a:xfrm>
          <a:off x="0" y="0"/>
          <a:ext cx="0" cy="0"/>
          <a:chOff x="0" y="0"/>
          <a:chExt cx="0" cy="0"/>
        </a:xfrm>
      </p:grpSpPr>
      <p:pic>
        <p:nvPicPr>
          <p:cNvPr id="7" name="Picture 6" descr="Abstract dark light trails">
            <a:extLst>
              <a:ext uri="{FF2B5EF4-FFF2-40B4-BE49-F238E27FC236}">
                <a16:creationId xmlns:a16="http://schemas.microsoft.com/office/drawing/2014/main" id="{E5B7BE1B-B3BC-A34B-9A3C-7644CF252A77}"/>
              </a:ext>
            </a:extLst>
          </p:cNvPr>
          <p:cNvPicPr>
            <a:picLocks noChangeAspect="1"/>
          </p:cNvPicPr>
          <p:nvPr userDrawn="1"/>
        </p:nvPicPr>
        <p:blipFill rotWithShape="1">
          <a:blip r:embed="rId10" cstate="print">
            <a:alphaModFix amt="5000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a:solidFill>
            <a:schemeClr val="tx1"/>
          </a:solidFill>
        </p:spPr>
      </p:pic>
      <p:sp>
        <p:nvSpPr>
          <p:cNvPr id="2" name="Title Placeholder 1">
            <a:extLst>
              <a:ext uri="{FF2B5EF4-FFF2-40B4-BE49-F238E27FC236}">
                <a16:creationId xmlns:a16="http://schemas.microsoft.com/office/drawing/2014/main" id="{42C6C599-8835-FC47-9AFB-3C5287BB3D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104F0E-7F3D-8546-9B39-2C56C4AE26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B5D7ED9-D9E1-0549-B536-4A6EAE8434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92BB8C-5597-644A-9D35-2B2E493CFF0D}" type="datetimeFigureOut">
              <a:rPr lang="en-US" smtClean="0"/>
              <a:t>9/19/2024</a:t>
            </a:fld>
            <a:endParaRPr lang="en-US" dirty="0"/>
          </a:p>
        </p:txBody>
      </p:sp>
      <p:sp>
        <p:nvSpPr>
          <p:cNvPr id="5" name="Footer Placeholder 4">
            <a:extLst>
              <a:ext uri="{FF2B5EF4-FFF2-40B4-BE49-F238E27FC236}">
                <a16:creationId xmlns:a16="http://schemas.microsoft.com/office/drawing/2014/main" id="{D373501A-B1B3-AB43-8CE0-F46C1F6849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9EC7288-A296-FB46-B7AC-BF5C631F5A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7D9196-6C56-7544-BAE5-8B7AE4F4CC09}" type="slidenum">
              <a:rPr lang="en-US" smtClean="0"/>
              <a:t>‹#›</a:t>
            </a:fld>
            <a:endParaRPr lang="en-US" dirty="0"/>
          </a:p>
        </p:txBody>
      </p:sp>
    </p:spTree>
    <p:extLst>
      <p:ext uri="{BB962C8B-B14F-4D97-AF65-F5344CB8AC3E}">
        <p14:creationId xmlns:p14="http://schemas.microsoft.com/office/powerpoint/2010/main" val="3482974707"/>
      </p:ext>
    </p:extLst>
  </p:cSld>
  <p:clrMap bg1="lt1" tx1="dk1" bg2="lt2" tx2="dk2" accent1="accent1" accent2="accent2" accent3="accent3" accent4="accent4" accent5="accent5" accent6="accent6" hlink="hlink" folHlink="folHlink"/>
  <p:sldLayoutIdLst>
    <p:sldLayoutId id="2147483655" r:id="rId1"/>
    <p:sldLayoutId id="2147483667" r:id="rId2"/>
    <p:sldLayoutId id="2147483665" r:id="rId3"/>
    <p:sldLayoutId id="2147483663" r:id="rId4"/>
    <p:sldLayoutId id="2147483660" r:id="rId5"/>
    <p:sldLayoutId id="2147483661" r:id="rId6"/>
    <p:sldLayoutId id="2147483662" r:id="rId7"/>
    <p:sldLayoutId id="2147483666" r:id="rId8"/>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 Id="rId5" Type="http://schemas.openxmlformats.org/officeDocument/2006/relationships/image" Target="../media/image42.pn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A559A52-0D9B-0E4A-9572-35D734B91E30}"/>
              </a:ext>
            </a:extLst>
          </p:cNvPr>
          <p:cNvSpPr>
            <a:spLocks noGrp="1"/>
          </p:cNvSpPr>
          <p:nvPr>
            <p:ph type="title"/>
          </p:nvPr>
        </p:nvSpPr>
        <p:spPr>
          <a:xfrm>
            <a:off x="6986447" y="2916598"/>
            <a:ext cx="5180151" cy="1325563"/>
          </a:xfrm>
        </p:spPr>
        <p:txBody>
          <a:bodyPr/>
          <a:lstStyle/>
          <a:p>
            <a:r>
              <a:rPr lang="en-US" dirty="0"/>
              <a:t>Fast fashion brands </a:t>
            </a:r>
            <a:r>
              <a:rPr lang="en-US" sz="4000" dirty="0"/>
              <a:t>DATA analysis</a:t>
            </a:r>
            <a:r>
              <a:rPr lang="en-US" dirty="0"/>
              <a:t>.</a:t>
            </a:r>
          </a:p>
        </p:txBody>
      </p:sp>
      <p:pic>
        <p:nvPicPr>
          <p:cNvPr id="39" name="Picture Placeholder 38">
            <a:extLst>
              <a:ext uri="{FF2B5EF4-FFF2-40B4-BE49-F238E27FC236}">
                <a16:creationId xmlns:a16="http://schemas.microsoft.com/office/drawing/2014/main" id="{5C42F7C1-1D71-45E9-2530-987BBAFB21A8}"/>
              </a:ext>
            </a:extLst>
          </p:cNvPr>
          <p:cNvPicPr>
            <a:picLocks noGrp="1" noChangeAspect="1"/>
          </p:cNvPicPr>
          <p:nvPr>
            <p:ph type="pic" sz="quarter" idx="13"/>
          </p:nvPr>
        </p:nvPicPr>
        <p:blipFill>
          <a:blip r:embed="rId3"/>
          <a:srcRect l="10847" r="10847"/>
          <a:stretch>
            <a:fillRect/>
          </a:stretch>
        </p:blipFill>
        <p:spPr>
          <a:xfrm>
            <a:off x="979113" y="823193"/>
            <a:ext cx="2402152" cy="1987120"/>
          </a:xfrm>
        </p:spPr>
      </p:pic>
      <p:pic>
        <p:nvPicPr>
          <p:cNvPr id="41" name="Picture 40">
            <a:extLst>
              <a:ext uri="{FF2B5EF4-FFF2-40B4-BE49-F238E27FC236}">
                <a16:creationId xmlns:a16="http://schemas.microsoft.com/office/drawing/2014/main" id="{B0B89242-83DE-23F5-022A-736944A47CF2}"/>
              </a:ext>
            </a:extLst>
          </p:cNvPr>
          <p:cNvPicPr>
            <a:picLocks noChangeAspect="1"/>
          </p:cNvPicPr>
          <p:nvPr/>
        </p:nvPicPr>
        <p:blipFill>
          <a:blip r:embed="rId4"/>
          <a:stretch>
            <a:fillRect/>
          </a:stretch>
        </p:blipFill>
        <p:spPr>
          <a:xfrm>
            <a:off x="1823786" y="3780239"/>
            <a:ext cx="5201601" cy="3077761"/>
          </a:xfrm>
          <a:prstGeom prst="rect">
            <a:avLst/>
          </a:prstGeom>
        </p:spPr>
      </p:pic>
      <p:pic>
        <p:nvPicPr>
          <p:cNvPr id="43" name="Picture 42">
            <a:extLst>
              <a:ext uri="{FF2B5EF4-FFF2-40B4-BE49-F238E27FC236}">
                <a16:creationId xmlns:a16="http://schemas.microsoft.com/office/drawing/2014/main" id="{DF88C1CE-8896-35C9-CF9B-0CB4FC8CCAA4}"/>
              </a:ext>
            </a:extLst>
          </p:cNvPr>
          <p:cNvPicPr>
            <a:picLocks noChangeAspect="1"/>
          </p:cNvPicPr>
          <p:nvPr/>
        </p:nvPicPr>
        <p:blipFill>
          <a:blip r:embed="rId5"/>
          <a:stretch>
            <a:fillRect/>
          </a:stretch>
        </p:blipFill>
        <p:spPr>
          <a:xfrm>
            <a:off x="3506598" y="786968"/>
            <a:ext cx="2684478" cy="2568628"/>
          </a:xfrm>
          <a:prstGeom prst="rect">
            <a:avLst/>
          </a:prstGeom>
        </p:spPr>
      </p:pic>
      <p:pic>
        <p:nvPicPr>
          <p:cNvPr id="49" name="Picture 48">
            <a:extLst>
              <a:ext uri="{FF2B5EF4-FFF2-40B4-BE49-F238E27FC236}">
                <a16:creationId xmlns:a16="http://schemas.microsoft.com/office/drawing/2014/main" id="{A292C72E-A4C1-488F-F959-3891F823D16C}"/>
              </a:ext>
            </a:extLst>
          </p:cNvPr>
          <p:cNvPicPr>
            <a:picLocks noChangeAspect="1"/>
          </p:cNvPicPr>
          <p:nvPr/>
        </p:nvPicPr>
        <p:blipFill>
          <a:blip r:embed="rId6"/>
          <a:stretch>
            <a:fillRect/>
          </a:stretch>
        </p:blipFill>
        <p:spPr>
          <a:xfrm>
            <a:off x="1082180" y="3197204"/>
            <a:ext cx="2223082" cy="1166069"/>
          </a:xfrm>
          <a:prstGeom prst="rect">
            <a:avLst/>
          </a:prstGeom>
        </p:spPr>
      </p:pic>
      <p:sp>
        <p:nvSpPr>
          <p:cNvPr id="50" name="TextBox 49">
            <a:extLst>
              <a:ext uri="{FF2B5EF4-FFF2-40B4-BE49-F238E27FC236}">
                <a16:creationId xmlns:a16="http://schemas.microsoft.com/office/drawing/2014/main" id="{324ACFFE-CF0E-7AA6-00BB-653F000B4759}"/>
              </a:ext>
            </a:extLst>
          </p:cNvPr>
          <p:cNvSpPr txBox="1"/>
          <p:nvPr/>
        </p:nvSpPr>
        <p:spPr>
          <a:xfrm>
            <a:off x="8909108" y="5134453"/>
            <a:ext cx="2726422" cy="1569660"/>
          </a:xfrm>
          <a:prstGeom prst="rect">
            <a:avLst/>
          </a:prstGeom>
          <a:noFill/>
        </p:spPr>
        <p:txBody>
          <a:bodyPr wrap="square" rtlCol="0">
            <a:spAutoFit/>
          </a:bodyPr>
          <a:lstStyle/>
          <a:p>
            <a:r>
              <a:rPr lang="en-IN" sz="3200" dirty="0">
                <a:solidFill>
                  <a:schemeClr val="bg1"/>
                </a:solidFill>
                <a:highlight>
                  <a:srgbClr val="808080"/>
                </a:highlight>
                <a:latin typeface="+mj-lt"/>
              </a:rPr>
              <a:t>Leveraging SQL AND POWER BI FOR DEEPER UNDERSTANDING.</a:t>
            </a:r>
          </a:p>
        </p:txBody>
      </p:sp>
    </p:spTree>
    <p:extLst>
      <p:ext uri="{BB962C8B-B14F-4D97-AF65-F5344CB8AC3E}">
        <p14:creationId xmlns:p14="http://schemas.microsoft.com/office/powerpoint/2010/main" val="2363846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D4157-9BBB-A407-82A3-51E650BB284B}"/>
              </a:ext>
            </a:extLst>
          </p:cNvPr>
          <p:cNvSpPr>
            <a:spLocks noGrp="1"/>
          </p:cNvSpPr>
          <p:nvPr>
            <p:ph type="title"/>
          </p:nvPr>
        </p:nvSpPr>
        <p:spPr>
          <a:xfrm>
            <a:off x="7011849" y="123064"/>
            <a:ext cx="5180151" cy="1325563"/>
          </a:xfrm>
        </p:spPr>
        <p:txBody>
          <a:bodyPr/>
          <a:lstStyle/>
          <a:p>
            <a:r>
              <a:rPr lang="en-IN" dirty="0"/>
              <a:t>City-Wise and Category-Wise and gender wise Orders</a:t>
            </a:r>
          </a:p>
        </p:txBody>
      </p:sp>
      <p:sp>
        <p:nvSpPr>
          <p:cNvPr id="4" name="TextBox 3">
            <a:extLst>
              <a:ext uri="{FF2B5EF4-FFF2-40B4-BE49-F238E27FC236}">
                <a16:creationId xmlns:a16="http://schemas.microsoft.com/office/drawing/2014/main" id="{71BA9B7A-EF5B-852F-EC67-378F5DB8D4EE}"/>
              </a:ext>
            </a:extLst>
          </p:cNvPr>
          <p:cNvSpPr txBox="1"/>
          <p:nvPr/>
        </p:nvSpPr>
        <p:spPr>
          <a:xfrm>
            <a:off x="1006680" y="805343"/>
            <a:ext cx="3431097" cy="6093976"/>
          </a:xfrm>
          <a:prstGeom prst="rect">
            <a:avLst/>
          </a:prstGeom>
          <a:noFill/>
        </p:spPr>
        <p:txBody>
          <a:bodyPr wrap="square" rtlCol="0">
            <a:spAutoFit/>
          </a:bodyPr>
          <a:lstStyle/>
          <a:p>
            <a:pPr>
              <a:buFont typeface="Arial" panose="020B0604020202020204" pitchFamily="34" charset="0"/>
              <a:buChar char="•"/>
            </a:pPr>
            <a:r>
              <a:rPr lang="en-US" sz="1600" b="1" dirty="0">
                <a:latin typeface="Calisto MT" panose="02040603050505030304" pitchFamily="18" charset="0"/>
              </a:rPr>
              <a:t>Key Metrics:</a:t>
            </a:r>
          </a:p>
          <a:p>
            <a:pPr>
              <a:buFont typeface="Arial" panose="020B0604020202020204" pitchFamily="34" charset="0"/>
              <a:buChar char="•"/>
            </a:pPr>
            <a:r>
              <a:rPr lang="en-US" sz="1600" dirty="0">
                <a:latin typeface="Calisto MT" panose="02040603050505030304" pitchFamily="18" charset="0"/>
              </a:rPr>
              <a:t>Top Cities: Delhi (233), New Delhi (137), Mumbai (183)</a:t>
            </a:r>
          </a:p>
          <a:p>
            <a:pPr>
              <a:buFont typeface="Arial" panose="020B0604020202020204" pitchFamily="34" charset="0"/>
              <a:buChar char="•"/>
            </a:pPr>
            <a:endParaRPr lang="en-US" sz="1600" dirty="0">
              <a:latin typeface="Calisto MT" panose="02040603050505030304" pitchFamily="18" charset="0"/>
            </a:endParaRPr>
          </a:p>
          <a:p>
            <a:pPr>
              <a:buFont typeface="Arial" panose="020B0604020202020204" pitchFamily="34" charset="0"/>
              <a:buChar char="•"/>
            </a:pPr>
            <a:r>
              <a:rPr lang="en-US" sz="1600" dirty="0">
                <a:latin typeface="Calisto MT" panose="02040603050505030304" pitchFamily="18" charset="0"/>
              </a:rPr>
              <a:t>Top states-</a:t>
            </a:r>
          </a:p>
          <a:p>
            <a:pPr>
              <a:buFont typeface="Arial" panose="020B0604020202020204" pitchFamily="34" charset="0"/>
              <a:buChar char="•"/>
            </a:pPr>
            <a:r>
              <a:rPr lang="en-US" sz="1600" dirty="0">
                <a:latin typeface="Calisto MT" panose="02040603050505030304" pitchFamily="18" charset="0"/>
              </a:rPr>
              <a:t>Delhi Had highest orders(0.6k)</a:t>
            </a:r>
          </a:p>
          <a:p>
            <a:pPr>
              <a:buFont typeface="Arial" panose="020B0604020202020204" pitchFamily="34" charset="0"/>
              <a:buChar char="•"/>
            </a:pPr>
            <a:r>
              <a:rPr lang="en-US" sz="1600" dirty="0">
                <a:latin typeface="Calisto MT" panose="02040603050505030304" pitchFamily="18" charset="0"/>
              </a:rPr>
              <a:t>West Bengal(0.5k)</a:t>
            </a:r>
          </a:p>
          <a:p>
            <a:pPr>
              <a:buFont typeface="Arial" panose="020B0604020202020204" pitchFamily="34" charset="0"/>
              <a:buChar char="•"/>
            </a:pPr>
            <a:r>
              <a:rPr lang="en-US" sz="1600" dirty="0">
                <a:latin typeface="Calisto MT" panose="02040603050505030304" pitchFamily="18" charset="0"/>
              </a:rPr>
              <a:t>Gujrat(0.5k)</a:t>
            </a:r>
          </a:p>
          <a:p>
            <a:pPr>
              <a:buFont typeface="Arial" panose="020B0604020202020204" pitchFamily="34" charset="0"/>
              <a:buChar char="•"/>
            </a:pPr>
            <a:endParaRPr lang="en-US" sz="1600" dirty="0">
              <a:latin typeface="Calisto MT" panose="02040603050505030304" pitchFamily="18" charset="0"/>
            </a:endParaRPr>
          </a:p>
          <a:p>
            <a:pPr>
              <a:buFont typeface="Arial" panose="020B0604020202020204" pitchFamily="34" charset="0"/>
              <a:buChar char="•"/>
            </a:pPr>
            <a:endParaRPr lang="en-US" sz="1600" dirty="0">
              <a:latin typeface="Calisto MT" panose="02040603050505030304" pitchFamily="18" charset="0"/>
            </a:endParaRPr>
          </a:p>
          <a:p>
            <a:pPr>
              <a:buFont typeface="Arial" panose="020B0604020202020204" pitchFamily="34" charset="0"/>
              <a:buChar char="•"/>
            </a:pPr>
            <a:r>
              <a:rPr lang="en-US" sz="1600" dirty="0">
                <a:latin typeface="Calisto MT" panose="02040603050505030304" pitchFamily="18" charset="0"/>
              </a:rPr>
              <a:t>Order Categories:</a:t>
            </a:r>
          </a:p>
          <a:p>
            <a:pPr>
              <a:buFont typeface="Arial" panose="020B0604020202020204" pitchFamily="34" charset="0"/>
              <a:buChar char="•"/>
            </a:pPr>
            <a:r>
              <a:rPr lang="en-US" sz="1600" dirty="0">
                <a:latin typeface="Calisto MT" panose="02040603050505030304" pitchFamily="18" charset="0"/>
              </a:rPr>
              <a:t> Shoes (25.6%), Tops (24.93%), Bottoms</a:t>
            </a:r>
          </a:p>
          <a:p>
            <a:pPr>
              <a:buFont typeface="Arial" panose="020B0604020202020204" pitchFamily="34" charset="0"/>
              <a:buChar char="•"/>
            </a:pPr>
            <a:r>
              <a:rPr lang="en-US" sz="1600" dirty="0">
                <a:latin typeface="Calisto MT" panose="02040603050505030304" pitchFamily="18" charset="0"/>
              </a:rPr>
              <a:t> (25.27%), Accessories (24.24%)</a:t>
            </a:r>
          </a:p>
          <a:p>
            <a:pPr>
              <a:buFont typeface="Arial" panose="020B0604020202020204" pitchFamily="34" charset="0"/>
              <a:buChar char="•"/>
            </a:pPr>
            <a:endParaRPr lang="en-US" sz="1600" dirty="0">
              <a:latin typeface="Calisto MT" panose="02040603050505030304" pitchFamily="18" charset="0"/>
            </a:endParaRPr>
          </a:p>
          <a:p>
            <a:pPr>
              <a:buFont typeface="Arial" panose="020B0604020202020204" pitchFamily="34" charset="0"/>
              <a:buChar char="•"/>
            </a:pPr>
            <a:endParaRPr lang="en-US" sz="1600" dirty="0">
              <a:latin typeface="Calisto MT" panose="02040603050505030304" pitchFamily="18" charset="0"/>
            </a:endParaRPr>
          </a:p>
          <a:p>
            <a:pPr>
              <a:buFont typeface="Arial" panose="020B0604020202020204" pitchFamily="34" charset="0"/>
              <a:buChar char="•"/>
            </a:pPr>
            <a:endParaRPr lang="en-US" sz="1600" dirty="0">
              <a:latin typeface="Calisto MT" panose="02040603050505030304" pitchFamily="18" charset="0"/>
            </a:endParaRPr>
          </a:p>
          <a:p>
            <a:pPr>
              <a:buFont typeface="Arial" panose="020B0604020202020204" pitchFamily="34" charset="0"/>
              <a:buChar char="•"/>
            </a:pPr>
            <a:r>
              <a:rPr lang="en-US" sz="1600" dirty="0">
                <a:latin typeface="Calisto MT" panose="02040603050505030304" pitchFamily="18" charset="0"/>
              </a:rPr>
              <a:t>Gender wise orders:</a:t>
            </a:r>
          </a:p>
          <a:p>
            <a:pPr>
              <a:buFont typeface="Arial" panose="020B0604020202020204" pitchFamily="34" charset="0"/>
              <a:buChar char="•"/>
            </a:pPr>
            <a:r>
              <a:rPr lang="en-US" sz="1600" dirty="0">
                <a:latin typeface="Calisto MT" panose="02040603050505030304" pitchFamily="18" charset="0"/>
              </a:rPr>
              <a:t>Female has highest order rate (51.4%)</a:t>
            </a:r>
          </a:p>
          <a:p>
            <a:pPr>
              <a:buFont typeface="Arial" panose="020B0604020202020204" pitchFamily="34" charset="0"/>
              <a:buChar char="•"/>
            </a:pPr>
            <a:r>
              <a:rPr lang="en-US" sz="1600" dirty="0">
                <a:latin typeface="Calisto MT" panose="02040603050505030304" pitchFamily="18" charset="0"/>
              </a:rPr>
              <a:t>Male Has order rate(48.6%)</a:t>
            </a:r>
          </a:p>
          <a:p>
            <a:endParaRPr lang="en-US" dirty="0">
              <a:latin typeface="Calisto MT" panose="02040603050505030304" pitchFamily="18" charset="0"/>
            </a:endParaRPr>
          </a:p>
          <a:p>
            <a:endParaRPr lang="en-US" dirty="0"/>
          </a:p>
          <a:p>
            <a:endParaRPr lang="en-IN" dirty="0"/>
          </a:p>
        </p:txBody>
      </p:sp>
      <p:pic>
        <p:nvPicPr>
          <p:cNvPr id="6" name="Picture 5">
            <a:extLst>
              <a:ext uri="{FF2B5EF4-FFF2-40B4-BE49-F238E27FC236}">
                <a16:creationId xmlns:a16="http://schemas.microsoft.com/office/drawing/2014/main" id="{9615543E-1BE2-5CBB-D55E-A2BC38BE329E}"/>
              </a:ext>
            </a:extLst>
          </p:cNvPr>
          <p:cNvPicPr>
            <a:picLocks noChangeAspect="1"/>
          </p:cNvPicPr>
          <p:nvPr/>
        </p:nvPicPr>
        <p:blipFill>
          <a:blip r:embed="rId2"/>
          <a:stretch>
            <a:fillRect/>
          </a:stretch>
        </p:blipFill>
        <p:spPr>
          <a:xfrm>
            <a:off x="8531603" y="4208493"/>
            <a:ext cx="2994870" cy="2229161"/>
          </a:xfrm>
          <a:prstGeom prst="rect">
            <a:avLst/>
          </a:prstGeom>
        </p:spPr>
      </p:pic>
      <p:pic>
        <p:nvPicPr>
          <p:cNvPr id="8" name="Picture 7">
            <a:extLst>
              <a:ext uri="{FF2B5EF4-FFF2-40B4-BE49-F238E27FC236}">
                <a16:creationId xmlns:a16="http://schemas.microsoft.com/office/drawing/2014/main" id="{14F5964B-E8C3-CB01-BDB0-ABA160D0C748}"/>
              </a:ext>
            </a:extLst>
          </p:cNvPr>
          <p:cNvPicPr>
            <a:picLocks noChangeAspect="1"/>
          </p:cNvPicPr>
          <p:nvPr/>
        </p:nvPicPr>
        <p:blipFill>
          <a:blip r:embed="rId3"/>
          <a:stretch>
            <a:fillRect/>
          </a:stretch>
        </p:blipFill>
        <p:spPr>
          <a:xfrm>
            <a:off x="8531604" y="1735993"/>
            <a:ext cx="3095538" cy="2162477"/>
          </a:xfrm>
          <a:prstGeom prst="rect">
            <a:avLst/>
          </a:prstGeom>
        </p:spPr>
      </p:pic>
      <p:pic>
        <p:nvPicPr>
          <p:cNvPr id="10" name="Picture 9">
            <a:extLst>
              <a:ext uri="{FF2B5EF4-FFF2-40B4-BE49-F238E27FC236}">
                <a16:creationId xmlns:a16="http://schemas.microsoft.com/office/drawing/2014/main" id="{802E995B-40AF-8569-6BAC-EA3D636453E2}"/>
              </a:ext>
            </a:extLst>
          </p:cNvPr>
          <p:cNvPicPr>
            <a:picLocks noChangeAspect="1"/>
          </p:cNvPicPr>
          <p:nvPr/>
        </p:nvPicPr>
        <p:blipFill>
          <a:blip r:embed="rId4"/>
          <a:stretch>
            <a:fillRect/>
          </a:stretch>
        </p:blipFill>
        <p:spPr>
          <a:xfrm>
            <a:off x="4955714" y="4389583"/>
            <a:ext cx="3057952" cy="2161106"/>
          </a:xfrm>
          <a:prstGeom prst="rect">
            <a:avLst/>
          </a:prstGeom>
        </p:spPr>
      </p:pic>
      <p:pic>
        <p:nvPicPr>
          <p:cNvPr id="12" name="Picture 11">
            <a:extLst>
              <a:ext uri="{FF2B5EF4-FFF2-40B4-BE49-F238E27FC236}">
                <a16:creationId xmlns:a16="http://schemas.microsoft.com/office/drawing/2014/main" id="{680F5742-82B0-A3BE-4915-E930146760DE}"/>
              </a:ext>
            </a:extLst>
          </p:cNvPr>
          <p:cNvPicPr>
            <a:picLocks noChangeAspect="1"/>
          </p:cNvPicPr>
          <p:nvPr/>
        </p:nvPicPr>
        <p:blipFill>
          <a:blip r:embed="rId5"/>
          <a:stretch>
            <a:fillRect/>
          </a:stretch>
        </p:blipFill>
        <p:spPr>
          <a:xfrm>
            <a:off x="4866232" y="1735993"/>
            <a:ext cx="3304646" cy="2366224"/>
          </a:xfrm>
          <a:prstGeom prst="rect">
            <a:avLst/>
          </a:prstGeom>
        </p:spPr>
      </p:pic>
    </p:spTree>
    <p:extLst>
      <p:ext uri="{BB962C8B-B14F-4D97-AF65-F5344CB8AC3E}">
        <p14:creationId xmlns:p14="http://schemas.microsoft.com/office/powerpoint/2010/main" val="2077483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15D270C-093F-7A4F-3E0B-49230B1BDD16}"/>
              </a:ext>
            </a:extLst>
          </p:cNvPr>
          <p:cNvSpPr txBox="1"/>
          <p:nvPr/>
        </p:nvSpPr>
        <p:spPr>
          <a:xfrm>
            <a:off x="1375795" y="830510"/>
            <a:ext cx="4520148" cy="584775"/>
          </a:xfrm>
          <a:prstGeom prst="rect">
            <a:avLst/>
          </a:prstGeom>
          <a:noFill/>
        </p:spPr>
        <p:txBody>
          <a:bodyPr wrap="none" rtlCol="0">
            <a:spAutoFit/>
          </a:bodyPr>
          <a:lstStyle/>
          <a:p>
            <a:r>
              <a:rPr lang="en-IN" sz="3200" b="1" dirty="0">
                <a:latin typeface="+mj-lt"/>
              </a:rPr>
              <a:t>Year and month wise orders analysis</a:t>
            </a:r>
            <a:r>
              <a:rPr lang="en-IN" dirty="0"/>
              <a:t>:</a:t>
            </a:r>
          </a:p>
        </p:txBody>
      </p:sp>
      <p:pic>
        <p:nvPicPr>
          <p:cNvPr id="8" name="Picture 7">
            <a:extLst>
              <a:ext uri="{FF2B5EF4-FFF2-40B4-BE49-F238E27FC236}">
                <a16:creationId xmlns:a16="http://schemas.microsoft.com/office/drawing/2014/main" id="{3A5B6986-DCED-63BD-8A2B-288698DD9C3D}"/>
              </a:ext>
            </a:extLst>
          </p:cNvPr>
          <p:cNvPicPr>
            <a:picLocks noChangeAspect="1"/>
          </p:cNvPicPr>
          <p:nvPr/>
        </p:nvPicPr>
        <p:blipFill>
          <a:blip r:embed="rId2"/>
          <a:stretch>
            <a:fillRect/>
          </a:stretch>
        </p:blipFill>
        <p:spPr>
          <a:xfrm>
            <a:off x="6545619" y="3020037"/>
            <a:ext cx="4460736" cy="1896071"/>
          </a:xfrm>
          <a:prstGeom prst="rect">
            <a:avLst/>
          </a:prstGeom>
        </p:spPr>
      </p:pic>
      <p:pic>
        <p:nvPicPr>
          <p:cNvPr id="10" name="Picture 9">
            <a:extLst>
              <a:ext uri="{FF2B5EF4-FFF2-40B4-BE49-F238E27FC236}">
                <a16:creationId xmlns:a16="http://schemas.microsoft.com/office/drawing/2014/main" id="{FC5E5724-2E4F-A160-33C6-0FB4C96E9B50}"/>
              </a:ext>
            </a:extLst>
          </p:cNvPr>
          <p:cNvPicPr>
            <a:picLocks noChangeAspect="1"/>
          </p:cNvPicPr>
          <p:nvPr/>
        </p:nvPicPr>
        <p:blipFill>
          <a:blip r:embed="rId3"/>
          <a:stretch>
            <a:fillRect/>
          </a:stretch>
        </p:blipFill>
        <p:spPr>
          <a:xfrm>
            <a:off x="6473504" y="1018163"/>
            <a:ext cx="4725799" cy="1896071"/>
          </a:xfrm>
          <a:prstGeom prst="rect">
            <a:avLst/>
          </a:prstGeom>
        </p:spPr>
      </p:pic>
      <p:sp>
        <p:nvSpPr>
          <p:cNvPr id="11" name="TextBox 10">
            <a:extLst>
              <a:ext uri="{FF2B5EF4-FFF2-40B4-BE49-F238E27FC236}">
                <a16:creationId xmlns:a16="http://schemas.microsoft.com/office/drawing/2014/main" id="{54E936BD-6E6B-5008-7D04-8EC313E6A1C9}"/>
              </a:ext>
            </a:extLst>
          </p:cNvPr>
          <p:cNvSpPr txBox="1"/>
          <p:nvPr/>
        </p:nvSpPr>
        <p:spPr>
          <a:xfrm>
            <a:off x="1483335" y="2173616"/>
            <a:ext cx="2265027" cy="2631490"/>
          </a:xfrm>
          <a:prstGeom prst="rect">
            <a:avLst/>
          </a:prstGeom>
          <a:noFill/>
        </p:spPr>
        <p:txBody>
          <a:bodyPr wrap="square" rtlCol="0">
            <a:spAutoFit/>
          </a:bodyPr>
          <a:lstStyle/>
          <a:p>
            <a:r>
              <a:rPr lang="en-IN" sz="1500" dirty="0">
                <a:latin typeface="Calisto MT" panose="02040603050505030304" pitchFamily="18" charset="0"/>
              </a:rPr>
              <a:t>&gt;2021 had lowest orders may be due to covid-19</a:t>
            </a:r>
          </a:p>
          <a:p>
            <a:endParaRPr lang="en-IN" sz="1500" dirty="0">
              <a:latin typeface="Calisto MT" panose="02040603050505030304" pitchFamily="18" charset="0"/>
            </a:endParaRPr>
          </a:p>
          <a:p>
            <a:r>
              <a:rPr lang="en-IN" sz="1500" dirty="0">
                <a:latin typeface="Calisto MT" panose="02040603050505030304" pitchFamily="18" charset="0"/>
              </a:rPr>
              <a:t>&gt;2022 had 986 orders good  as compare to</a:t>
            </a:r>
          </a:p>
          <a:p>
            <a:r>
              <a:rPr lang="en-IN" sz="1500" dirty="0">
                <a:latin typeface="Calisto MT" panose="02040603050505030304" pitchFamily="18" charset="0"/>
              </a:rPr>
              <a:t>2021 </a:t>
            </a:r>
          </a:p>
          <a:p>
            <a:endParaRPr lang="en-IN" sz="1500" dirty="0">
              <a:latin typeface="Calisto MT" panose="02040603050505030304" pitchFamily="18" charset="0"/>
            </a:endParaRPr>
          </a:p>
          <a:p>
            <a:r>
              <a:rPr lang="en-IN" sz="1500" dirty="0">
                <a:latin typeface="Calisto MT" panose="02040603050505030304" pitchFamily="18" charset="0"/>
              </a:rPr>
              <a:t>&gt;2023 had highest orders(1024)</a:t>
            </a:r>
          </a:p>
          <a:p>
            <a:endParaRPr lang="en-IN" sz="1500" dirty="0">
              <a:latin typeface="Calisto MT" panose="02040603050505030304" pitchFamily="18" charset="0"/>
            </a:endParaRPr>
          </a:p>
          <a:p>
            <a:r>
              <a:rPr lang="en-IN" sz="1500" dirty="0">
                <a:latin typeface="Calisto MT" panose="02040603050505030304" pitchFamily="18" charset="0"/>
              </a:rPr>
              <a:t>&gt;2024 is ongoing year</a:t>
            </a:r>
          </a:p>
        </p:txBody>
      </p:sp>
      <p:sp>
        <p:nvSpPr>
          <p:cNvPr id="12" name="TextBox 11">
            <a:extLst>
              <a:ext uri="{FF2B5EF4-FFF2-40B4-BE49-F238E27FC236}">
                <a16:creationId xmlns:a16="http://schemas.microsoft.com/office/drawing/2014/main" id="{B94C38D7-74CA-F704-311C-1243BB65CC32}"/>
              </a:ext>
            </a:extLst>
          </p:cNvPr>
          <p:cNvSpPr txBox="1"/>
          <p:nvPr/>
        </p:nvSpPr>
        <p:spPr>
          <a:xfrm>
            <a:off x="1483335" y="1415285"/>
            <a:ext cx="4102215" cy="646331"/>
          </a:xfrm>
          <a:prstGeom prst="rect">
            <a:avLst/>
          </a:prstGeom>
          <a:noFill/>
        </p:spPr>
        <p:txBody>
          <a:bodyPr wrap="square" rtlCol="0">
            <a:spAutoFit/>
          </a:bodyPr>
          <a:lstStyle/>
          <a:p>
            <a:r>
              <a:rPr lang="en-IN" dirty="0">
                <a:latin typeface="Calisto MT" panose="02040603050505030304" pitchFamily="18" charset="0"/>
              </a:rPr>
              <a:t>&gt;January and November had highest orders may be due to winters season.</a:t>
            </a:r>
          </a:p>
        </p:txBody>
      </p:sp>
    </p:spTree>
    <p:extLst>
      <p:ext uri="{BB962C8B-B14F-4D97-AF65-F5344CB8AC3E}">
        <p14:creationId xmlns:p14="http://schemas.microsoft.com/office/powerpoint/2010/main" val="2661920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D15DF6-2C20-EF28-96C7-04F0AF2A4EC5}"/>
              </a:ext>
            </a:extLst>
          </p:cNvPr>
          <p:cNvSpPr txBox="1"/>
          <p:nvPr/>
        </p:nvSpPr>
        <p:spPr>
          <a:xfrm>
            <a:off x="1493240" y="848515"/>
            <a:ext cx="3042051" cy="584775"/>
          </a:xfrm>
          <a:prstGeom prst="rect">
            <a:avLst/>
          </a:prstGeom>
          <a:noFill/>
        </p:spPr>
        <p:txBody>
          <a:bodyPr wrap="none" rtlCol="0">
            <a:spAutoFit/>
          </a:bodyPr>
          <a:lstStyle/>
          <a:p>
            <a:r>
              <a:rPr lang="en-IN" sz="3200" b="1" dirty="0"/>
              <a:t>Orders Analysis using SQL</a:t>
            </a:r>
          </a:p>
        </p:txBody>
      </p:sp>
      <p:pic>
        <p:nvPicPr>
          <p:cNvPr id="8" name="Picture 7">
            <a:extLst>
              <a:ext uri="{FF2B5EF4-FFF2-40B4-BE49-F238E27FC236}">
                <a16:creationId xmlns:a16="http://schemas.microsoft.com/office/drawing/2014/main" id="{D866CC52-9688-B03D-9154-6D5B9243761F}"/>
              </a:ext>
            </a:extLst>
          </p:cNvPr>
          <p:cNvPicPr>
            <a:picLocks noChangeAspect="1"/>
          </p:cNvPicPr>
          <p:nvPr/>
        </p:nvPicPr>
        <p:blipFill>
          <a:blip r:embed="rId2"/>
          <a:stretch>
            <a:fillRect/>
          </a:stretch>
        </p:blipFill>
        <p:spPr>
          <a:xfrm>
            <a:off x="1493240" y="1347857"/>
            <a:ext cx="3849919" cy="1653917"/>
          </a:xfrm>
          <a:prstGeom prst="rect">
            <a:avLst/>
          </a:prstGeom>
        </p:spPr>
      </p:pic>
      <p:pic>
        <p:nvPicPr>
          <p:cNvPr id="10" name="Picture 9">
            <a:extLst>
              <a:ext uri="{FF2B5EF4-FFF2-40B4-BE49-F238E27FC236}">
                <a16:creationId xmlns:a16="http://schemas.microsoft.com/office/drawing/2014/main" id="{3A88B1D4-FB49-A53C-0153-42CFE996CC20}"/>
              </a:ext>
            </a:extLst>
          </p:cNvPr>
          <p:cNvPicPr>
            <a:picLocks noChangeAspect="1"/>
          </p:cNvPicPr>
          <p:nvPr/>
        </p:nvPicPr>
        <p:blipFill>
          <a:blip r:embed="rId3"/>
          <a:stretch>
            <a:fillRect/>
          </a:stretch>
        </p:blipFill>
        <p:spPr>
          <a:xfrm>
            <a:off x="1485478" y="3168437"/>
            <a:ext cx="3849919" cy="1805714"/>
          </a:xfrm>
          <a:prstGeom prst="rect">
            <a:avLst/>
          </a:prstGeom>
        </p:spPr>
      </p:pic>
      <p:pic>
        <p:nvPicPr>
          <p:cNvPr id="12" name="Picture 11">
            <a:extLst>
              <a:ext uri="{FF2B5EF4-FFF2-40B4-BE49-F238E27FC236}">
                <a16:creationId xmlns:a16="http://schemas.microsoft.com/office/drawing/2014/main" id="{1A6FA30F-61FC-AE7D-CD33-7639241508DD}"/>
              </a:ext>
            </a:extLst>
          </p:cNvPr>
          <p:cNvPicPr>
            <a:picLocks noChangeAspect="1"/>
          </p:cNvPicPr>
          <p:nvPr/>
        </p:nvPicPr>
        <p:blipFill>
          <a:blip r:embed="rId4"/>
          <a:stretch>
            <a:fillRect/>
          </a:stretch>
        </p:blipFill>
        <p:spPr>
          <a:xfrm>
            <a:off x="7423942" y="1256804"/>
            <a:ext cx="3733101" cy="1744970"/>
          </a:xfrm>
          <a:prstGeom prst="rect">
            <a:avLst/>
          </a:prstGeom>
        </p:spPr>
      </p:pic>
      <p:pic>
        <p:nvPicPr>
          <p:cNvPr id="14" name="Picture 13">
            <a:extLst>
              <a:ext uri="{FF2B5EF4-FFF2-40B4-BE49-F238E27FC236}">
                <a16:creationId xmlns:a16="http://schemas.microsoft.com/office/drawing/2014/main" id="{583BC9B3-CA3E-4DC3-9DBE-17A820407804}"/>
              </a:ext>
            </a:extLst>
          </p:cNvPr>
          <p:cNvPicPr>
            <a:picLocks noChangeAspect="1"/>
          </p:cNvPicPr>
          <p:nvPr/>
        </p:nvPicPr>
        <p:blipFill>
          <a:blip r:embed="rId5"/>
          <a:stretch>
            <a:fillRect/>
          </a:stretch>
        </p:blipFill>
        <p:spPr>
          <a:xfrm>
            <a:off x="7423942" y="3120705"/>
            <a:ext cx="3849919" cy="1805714"/>
          </a:xfrm>
          <a:prstGeom prst="rect">
            <a:avLst/>
          </a:prstGeom>
        </p:spPr>
      </p:pic>
      <p:sp>
        <p:nvSpPr>
          <p:cNvPr id="19" name="TextBox 18">
            <a:extLst>
              <a:ext uri="{FF2B5EF4-FFF2-40B4-BE49-F238E27FC236}">
                <a16:creationId xmlns:a16="http://schemas.microsoft.com/office/drawing/2014/main" id="{C13AA11C-A009-F9A3-BFF4-DCF30B77D06D}"/>
              </a:ext>
            </a:extLst>
          </p:cNvPr>
          <p:cNvSpPr txBox="1"/>
          <p:nvPr/>
        </p:nvSpPr>
        <p:spPr>
          <a:xfrm>
            <a:off x="4768059" y="2477638"/>
            <a:ext cx="2217847" cy="307777"/>
          </a:xfrm>
          <a:prstGeom prst="rect">
            <a:avLst/>
          </a:prstGeom>
          <a:noFill/>
        </p:spPr>
        <p:txBody>
          <a:bodyPr wrap="square" rtlCol="0">
            <a:spAutoFit/>
          </a:bodyPr>
          <a:lstStyle/>
          <a:p>
            <a:r>
              <a:rPr lang="en-IN" sz="1400" dirty="0">
                <a:latin typeface="Calisto MT" panose="02040603050505030304" pitchFamily="18" charset="0"/>
              </a:rPr>
              <a:t>No of orders per year</a:t>
            </a:r>
          </a:p>
        </p:txBody>
      </p:sp>
      <p:sp>
        <p:nvSpPr>
          <p:cNvPr id="20" name="TextBox 19">
            <a:extLst>
              <a:ext uri="{FF2B5EF4-FFF2-40B4-BE49-F238E27FC236}">
                <a16:creationId xmlns:a16="http://schemas.microsoft.com/office/drawing/2014/main" id="{FF4FE570-D017-0992-1B6E-88FC1BE96E2F}"/>
              </a:ext>
            </a:extLst>
          </p:cNvPr>
          <p:cNvSpPr txBox="1"/>
          <p:nvPr/>
        </p:nvSpPr>
        <p:spPr>
          <a:xfrm>
            <a:off x="5030597" y="1651134"/>
            <a:ext cx="2130805" cy="276999"/>
          </a:xfrm>
          <a:prstGeom prst="rect">
            <a:avLst/>
          </a:prstGeom>
          <a:noFill/>
        </p:spPr>
        <p:txBody>
          <a:bodyPr wrap="square" rtlCol="0">
            <a:spAutoFit/>
          </a:bodyPr>
          <a:lstStyle/>
          <a:p>
            <a:r>
              <a:rPr lang="en-IN" sz="1200" dirty="0">
                <a:latin typeface="Calisto MT" panose="02040603050505030304" pitchFamily="18" charset="0"/>
              </a:rPr>
              <a:t>MOM% change in orders</a:t>
            </a:r>
          </a:p>
        </p:txBody>
      </p:sp>
      <p:sp>
        <p:nvSpPr>
          <p:cNvPr id="21" name="TextBox 20">
            <a:extLst>
              <a:ext uri="{FF2B5EF4-FFF2-40B4-BE49-F238E27FC236}">
                <a16:creationId xmlns:a16="http://schemas.microsoft.com/office/drawing/2014/main" id="{B2987360-DE3B-A0C1-C365-3EEF14B6E801}"/>
              </a:ext>
            </a:extLst>
          </p:cNvPr>
          <p:cNvSpPr txBox="1"/>
          <p:nvPr/>
        </p:nvSpPr>
        <p:spPr>
          <a:xfrm>
            <a:off x="4680742" y="4646973"/>
            <a:ext cx="2416029" cy="276999"/>
          </a:xfrm>
          <a:prstGeom prst="rect">
            <a:avLst/>
          </a:prstGeom>
          <a:noFill/>
        </p:spPr>
        <p:txBody>
          <a:bodyPr wrap="square" rtlCol="0">
            <a:spAutoFit/>
          </a:bodyPr>
          <a:lstStyle/>
          <a:p>
            <a:r>
              <a:rPr lang="en-IN" sz="1200" dirty="0">
                <a:latin typeface="Calisto MT" panose="02040603050505030304" pitchFamily="18" charset="0"/>
              </a:rPr>
              <a:t>Year on Year% change in orders</a:t>
            </a:r>
          </a:p>
        </p:txBody>
      </p:sp>
      <p:sp>
        <p:nvSpPr>
          <p:cNvPr id="22" name="TextBox 21">
            <a:extLst>
              <a:ext uri="{FF2B5EF4-FFF2-40B4-BE49-F238E27FC236}">
                <a16:creationId xmlns:a16="http://schemas.microsoft.com/office/drawing/2014/main" id="{2BD984C2-B366-68C1-B73B-2E63520C76E1}"/>
              </a:ext>
            </a:extLst>
          </p:cNvPr>
          <p:cNvSpPr txBox="1"/>
          <p:nvPr/>
        </p:nvSpPr>
        <p:spPr>
          <a:xfrm>
            <a:off x="5343159" y="3711832"/>
            <a:ext cx="2323322" cy="276999"/>
          </a:xfrm>
          <a:prstGeom prst="rect">
            <a:avLst/>
          </a:prstGeom>
          <a:noFill/>
        </p:spPr>
        <p:txBody>
          <a:bodyPr wrap="square" rtlCol="0">
            <a:spAutoFit/>
          </a:bodyPr>
          <a:lstStyle/>
          <a:p>
            <a:r>
              <a:rPr lang="en-IN" sz="1200" dirty="0">
                <a:latin typeface="Calisto MT" panose="02040603050505030304" pitchFamily="18" charset="0"/>
              </a:rPr>
              <a:t>No of orders per month</a:t>
            </a:r>
          </a:p>
        </p:txBody>
      </p:sp>
      <p:sp>
        <p:nvSpPr>
          <p:cNvPr id="23" name="Arrow: Right 22">
            <a:extLst>
              <a:ext uri="{FF2B5EF4-FFF2-40B4-BE49-F238E27FC236}">
                <a16:creationId xmlns:a16="http://schemas.microsoft.com/office/drawing/2014/main" id="{F60A9AAB-EA31-F258-E3A2-A56298298860}"/>
              </a:ext>
            </a:extLst>
          </p:cNvPr>
          <p:cNvSpPr/>
          <p:nvPr/>
        </p:nvSpPr>
        <p:spPr>
          <a:xfrm>
            <a:off x="4061689" y="2502810"/>
            <a:ext cx="575100" cy="2574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Left 23">
            <a:extLst>
              <a:ext uri="{FF2B5EF4-FFF2-40B4-BE49-F238E27FC236}">
                <a16:creationId xmlns:a16="http://schemas.microsoft.com/office/drawing/2014/main" id="{D0C61C13-EDB9-C804-C1BF-8F3A9544C547}"/>
              </a:ext>
            </a:extLst>
          </p:cNvPr>
          <p:cNvSpPr/>
          <p:nvPr/>
        </p:nvSpPr>
        <p:spPr>
          <a:xfrm>
            <a:off x="6918863" y="1655316"/>
            <a:ext cx="680575" cy="25743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id="{BC3BE0CA-69D7-0E94-3FAE-C72611C471F2}"/>
              </a:ext>
            </a:extLst>
          </p:cNvPr>
          <p:cNvSpPr/>
          <p:nvPr/>
        </p:nvSpPr>
        <p:spPr>
          <a:xfrm>
            <a:off x="4761521" y="3727218"/>
            <a:ext cx="581638" cy="2769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Left 25">
            <a:extLst>
              <a:ext uri="{FF2B5EF4-FFF2-40B4-BE49-F238E27FC236}">
                <a16:creationId xmlns:a16="http://schemas.microsoft.com/office/drawing/2014/main" id="{25226DEF-B8EB-3C43-53CE-ED2B7240D309}"/>
              </a:ext>
            </a:extLst>
          </p:cNvPr>
          <p:cNvSpPr/>
          <p:nvPr/>
        </p:nvSpPr>
        <p:spPr>
          <a:xfrm>
            <a:off x="7096771" y="4671708"/>
            <a:ext cx="654341" cy="22753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90884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4F81AE-DAFC-D0CE-B2B2-CEC6A84B2C38}"/>
              </a:ext>
            </a:extLst>
          </p:cNvPr>
          <p:cNvPicPr>
            <a:picLocks noChangeAspect="1"/>
          </p:cNvPicPr>
          <p:nvPr/>
        </p:nvPicPr>
        <p:blipFill>
          <a:blip r:embed="rId2"/>
          <a:stretch>
            <a:fillRect/>
          </a:stretch>
        </p:blipFill>
        <p:spPr>
          <a:xfrm>
            <a:off x="1596707" y="853920"/>
            <a:ext cx="4174920" cy="2936430"/>
          </a:xfrm>
          <a:prstGeom prst="rect">
            <a:avLst/>
          </a:prstGeom>
        </p:spPr>
      </p:pic>
      <p:pic>
        <p:nvPicPr>
          <p:cNvPr id="7" name="Picture 6">
            <a:extLst>
              <a:ext uri="{FF2B5EF4-FFF2-40B4-BE49-F238E27FC236}">
                <a16:creationId xmlns:a16="http://schemas.microsoft.com/office/drawing/2014/main" id="{7E8A3ED5-5CE7-C8A3-5724-B1FD1AEB03EC}"/>
              </a:ext>
            </a:extLst>
          </p:cNvPr>
          <p:cNvPicPr>
            <a:picLocks noChangeAspect="1"/>
          </p:cNvPicPr>
          <p:nvPr/>
        </p:nvPicPr>
        <p:blipFill>
          <a:blip r:embed="rId3"/>
          <a:stretch>
            <a:fillRect/>
          </a:stretch>
        </p:blipFill>
        <p:spPr>
          <a:xfrm>
            <a:off x="7116663" y="853920"/>
            <a:ext cx="4174919" cy="3107160"/>
          </a:xfrm>
          <a:prstGeom prst="rect">
            <a:avLst/>
          </a:prstGeom>
        </p:spPr>
      </p:pic>
      <p:sp>
        <p:nvSpPr>
          <p:cNvPr id="8" name="Arrow: Down 7">
            <a:extLst>
              <a:ext uri="{FF2B5EF4-FFF2-40B4-BE49-F238E27FC236}">
                <a16:creationId xmlns:a16="http://schemas.microsoft.com/office/drawing/2014/main" id="{4A468F38-863F-1E10-916A-FCBF8E40C6C2}"/>
              </a:ext>
            </a:extLst>
          </p:cNvPr>
          <p:cNvSpPr/>
          <p:nvPr/>
        </p:nvSpPr>
        <p:spPr>
          <a:xfrm>
            <a:off x="3441851" y="3555458"/>
            <a:ext cx="484632" cy="63064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Down 8">
            <a:extLst>
              <a:ext uri="{FF2B5EF4-FFF2-40B4-BE49-F238E27FC236}">
                <a16:creationId xmlns:a16="http://schemas.microsoft.com/office/drawing/2014/main" id="{FBA512F7-B7FA-65FE-C6AD-F671D65A7261}"/>
              </a:ext>
            </a:extLst>
          </p:cNvPr>
          <p:cNvSpPr/>
          <p:nvPr/>
        </p:nvSpPr>
        <p:spPr>
          <a:xfrm>
            <a:off x="9605394" y="3683506"/>
            <a:ext cx="360727" cy="55514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6DFE2E82-CBCC-1198-A1B3-64F81C26ADC8}"/>
              </a:ext>
            </a:extLst>
          </p:cNvPr>
          <p:cNvSpPr txBox="1"/>
          <p:nvPr/>
        </p:nvSpPr>
        <p:spPr>
          <a:xfrm>
            <a:off x="2416029" y="4244613"/>
            <a:ext cx="2685351" cy="369332"/>
          </a:xfrm>
          <a:prstGeom prst="rect">
            <a:avLst/>
          </a:prstGeom>
          <a:noFill/>
        </p:spPr>
        <p:txBody>
          <a:bodyPr wrap="none" rtlCol="0">
            <a:spAutoFit/>
          </a:bodyPr>
          <a:lstStyle/>
          <a:p>
            <a:r>
              <a:rPr lang="en-IN" dirty="0">
                <a:latin typeface="Calisto MT" panose="02040603050505030304" pitchFamily="18" charset="0"/>
              </a:rPr>
              <a:t>Category wise total count</a:t>
            </a:r>
          </a:p>
        </p:txBody>
      </p:sp>
      <p:sp>
        <p:nvSpPr>
          <p:cNvPr id="11" name="TextBox 10">
            <a:extLst>
              <a:ext uri="{FF2B5EF4-FFF2-40B4-BE49-F238E27FC236}">
                <a16:creationId xmlns:a16="http://schemas.microsoft.com/office/drawing/2014/main" id="{4D5D98BF-EFBA-FA35-3EC4-9A5E47E36808}"/>
              </a:ext>
            </a:extLst>
          </p:cNvPr>
          <p:cNvSpPr txBox="1"/>
          <p:nvPr/>
        </p:nvSpPr>
        <p:spPr>
          <a:xfrm>
            <a:off x="8381821" y="4353886"/>
            <a:ext cx="2447145" cy="369332"/>
          </a:xfrm>
          <a:prstGeom prst="rect">
            <a:avLst/>
          </a:prstGeom>
          <a:noFill/>
        </p:spPr>
        <p:txBody>
          <a:bodyPr wrap="none" rtlCol="0">
            <a:spAutoFit/>
          </a:bodyPr>
          <a:lstStyle/>
          <a:p>
            <a:r>
              <a:rPr lang="en-IN" dirty="0">
                <a:latin typeface="Calisto MT" panose="02040603050505030304" pitchFamily="18" charset="0"/>
              </a:rPr>
              <a:t>No of orders by brands</a:t>
            </a:r>
          </a:p>
        </p:txBody>
      </p:sp>
    </p:spTree>
    <p:extLst>
      <p:ext uri="{BB962C8B-B14F-4D97-AF65-F5344CB8AC3E}">
        <p14:creationId xmlns:p14="http://schemas.microsoft.com/office/powerpoint/2010/main" val="876557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9A829-FEE8-702A-15DA-2C46B5D263C7}"/>
              </a:ext>
            </a:extLst>
          </p:cNvPr>
          <p:cNvSpPr>
            <a:spLocks noGrp="1"/>
          </p:cNvSpPr>
          <p:nvPr>
            <p:ph type="title"/>
          </p:nvPr>
        </p:nvSpPr>
        <p:spPr>
          <a:xfrm>
            <a:off x="7154227" y="743849"/>
            <a:ext cx="4783307" cy="984283"/>
          </a:xfrm>
        </p:spPr>
        <p:txBody>
          <a:bodyPr/>
          <a:lstStyle/>
          <a:p>
            <a:r>
              <a:rPr lang="en-IN" dirty="0"/>
              <a:t>Customers Analysis</a:t>
            </a:r>
          </a:p>
        </p:txBody>
      </p:sp>
      <p:sp>
        <p:nvSpPr>
          <p:cNvPr id="4" name="TextBox 3">
            <a:extLst>
              <a:ext uri="{FF2B5EF4-FFF2-40B4-BE49-F238E27FC236}">
                <a16:creationId xmlns:a16="http://schemas.microsoft.com/office/drawing/2014/main" id="{F363639D-DCBC-FA43-F86D-9FD882A25272}"/>
              </a:ext>
            </a:extLst>
          </p:cNvPr>
          <p:cNvSpPr txBox="1"/>
          <p:nvPr/>
        </p:nvSpPr>
        <p:spPr>
          <a:xfrm>
            <a:off x="7893248" y="1784523"/>
            <a:ext cx="3305263" cy="4770537"/>
          </a:xfrm>
          <a:prstGeom prst="rect">
            <a:avLst/>
          </a:prstGeom>
          <a:noFill/>
        </p:spPr>
        <p:txBody>
          <a:bodyPr wrap="square" rtlCol="0">
            <a:spAutoFit/>
          </a:bodyPr>
          <a:lstStyle/>
          <a:p>
            <a:pPr>
              <a:buFont typeface="Arial" panose="020B0604020202020204" pitchFamily="34" charset="0"/>
              <a:buChar char="•"/>
            </a:pPr>
            <a:r>
              <a:rPr lang="en-US" sz="1600" b="1" dirty="0">
                <a:solidFill>
                  <a:schemeClr val="bg1"/>
                </a:solidFill>
                <a:latin typeface="Calisto MT" panose="02040603050505030304" pitchFamily="18" charset="0"/>
              </a:rPr>
              <a:t>Key Metrics:</a:t>
            </a:r>
          </a:p>
          <a:p>
            <a:pPr>
              <a:buFont typeface="Arial" panose="020B0604020202020204" pitchFamily="34" charset="0"/>
              <a:buChar char="•"/>
            </a:pPr>
            <a:endParaRPr lang="en-US" sz="1600" b="1" dirty="0">
              <a:solidFill>
                <a:schemeClr val="bg1"/>
              </a:solidFill>
              <a:latin typeface="Calisto MT" panose="02040603050505030304" pitchFamily="18" charset="0"/>
            </a:endParaRPr>
          </a:p>
          <a:p>
            <a:pPr>
              <a:buFont typeface="Arial" panose="020B0604020202020204" pitchFamily="34" charset="0"/>
              <a:buChar char="•"/>
            </a:pPr>
            <a:r>
              <a:rPr lang="en-US" sz="1600" dirty="0">
                <a:solidFill>
                  <a:schemeClr val="bg1"/>
                </a:solidFill>
                <a:latin typeface="Calisto MT" panose="02040603050505030304" pitchFamily="18" charset="0"/>
              </a:rPr>
              <a:t>Total Customers: 1,000</a:t>
            </a:r>
          </a:p>
          <a:p>
            <a:pPr>
              <a:buFont typeface="Arial" panose="020B0604020202020204" pitchFamily="34" charset="0"/>
              <a:buChar char="•"/>
            </a:pPr>
            <a:r>
              <a:rPr lang="en-US" sz="1600" dirty="0">
                <a:solidFill>
                  <a:schemeClr val="bg1"/>
                </a:solidFill>
                <a:latin typeface="Calisto MT" panose="02040603050505030304" pitchFamily="18" charset="0"/>
              </a:rPr>
              <a:t>Unique Customers: 855</a:t>
            </a:r>
          </a:p>
          <a:p>
            <a:pPr>
              <a:buFont typeface="Arial" panose="020B0604020202020204" pitchFamily="34" charset="0"/>
              <a:buChar char="•"/>
            </a:pPr>
            <a:r>
              <a:rPr lang="en-US" sz="1600" dirty="0">
                <a:solidFill>
                  <a:schemeClr val="bg1"/>
                </a:solidFill>
                <a:latin typeface="Calisto MT" panose="02040603050505030304" pitchFamily="18" charset="0"/>
              </a:rPr>
              <a:t>Repeat Customers: 145</a:t>
            </a:r>
          </a:p>
          <a:p>
            <a:pPr>
              <a:buFont typeface="Arial" panose="020B0604020202020204" pitchFamily="34" charset="0"/>
              <a:buChar char="•"/>
            </a:pPr>
            <a:r>
              <a:rPr lang="en-US" sz="1600" dirty="0">
                <a:solidFill>
                  <a:schemeClr val="bg1"/>
                </a:solidFill>
                <a:latin typeface="Calisto MT" panose="02040603050505030304" pitchFamily="18" charset="0"/>
              </a:rPr>
              <a:t>Repeat Customer Rate: 14.5%</a:t>
            </a:r>
          </a:p>
          <a:p>
            <a:pPr>
              <a:buFont typeface="Arial" panose="020B0604020202020204" pitchFamily="34" charset="0"/>
              <a:buChar char="•"/>
            </a:pPr>
            <a:endParaRPr lang="en-US" sz="1600" dirty="0">
              <a:solidFill>
                <a:schemeClr val="bg1"/>
              </a:solidFill>
              <a:latin typeface="Calisto MT" panose="02040603050505030304" pitchFamily="18" charset="0"/>
            </a:endParaRPr>
          </a:p>
          <a:p>
            <a:pPr>
              <a:buFont typeface="Arial" panose="020B0604020202020204" pitchFamily="34" charset="0"/>
              <a:buChar char="•"/>
            </a:pPr>
            <a:r>
              <a:rPr lang="en-US" sz="1600" dirty="0">
                <a:solidFill>
                  <a:schemeClr val="bg1"/>
                </a:solidFill>
                <a:latin typeface="Calisto MT" panose="02040603050505030304" pitchFamily="18" charset="0"/>
              </a:rPr>
              <a:t>Gender Distribution (Pie Chart): 50.7% Male,</a:t>
            </a:r>
            <a:r>
              <a:rPr lang="en-IN" sz="1600" dirty="0">
                <a:solidFill>
                  <a:schemeClr val="bg1"/>
                </a:solidFill>
              </a:rPr>
              <a:t> </a:t>
            </a:r>
            <a:r>
              <a:rPr lang="en-IN" sz="1600" dirty="0">
                <a:solidFill>
                  <a:schemeClr val="bg1"/>
                </a:solidFill>
                <a:latin typeface="Calisto MT" panose="02040603050505030304" pitchFamily="18" charset="0"/>
              </a:rPr>
              <a:t>Female</a:t>
            </a:r>
            <a:r>
              <a:rPr lang="en-IN" sz="1600" dirty="0">
                <a:solidFill>
                  <a:schemeClr val="bg1"/>
                </a:solidFill>
              </a:rPr>
              <a:t>, </a:t>
            </a:r>
            <a:r>
              <a:rPr lang="en-IN" sz="1600" dirty="0">
                <a:solidFill>
                  <a:schemeClr val="bg1"/>
                </a:solidFill>
                <a:latin typeface="Calisto MT" panose="02040603050505030304" pitchFamily="18" charset="0"/>
              </a:rPr>
              <a:t>49.3</a:t>
            </a:r>
          </a:p>
          <a:p>
            <a:pPr>
              <a:buFont typeface="Arial" panose="020B0604020202020204" pitchFamily="34" charset="0"/>
              <a:buChar char="•"/>
            </a:pPr>
            <a:endParaRPr lang="en-IN" sz="1600" dirty="0">
              <a:solidFill>
                <a:schemeClr val="bg1"/>
              </a:solidFill>
              <a:latin typeface="Calisto MT" panose="02040603050505030304" pitchFamily="18" charset="0"/>
            </a:endParaRPr>
          </a:p>
          <a:p>
            <a:pPr>
              <a:buFont typeface="Arial" panose="020B0604020202020204" pitchFamily="34" charset="0"/>
              <a:buChar char="•"/>
            </a:pPr>
            <a:r>
              <a:rPr lang="en-IN" sz="1600" dirty="0">
                <a:solidFill>
                  <a:schemeClr val="bg1"/>
                </a:solidFill>
                <a:latin typeface="Calisto MT" panose="02040603050505030304" pitchFamily="18" charset="0"/>
              </a:rPr>
              <a:t>Top 3 states have Highest Customers:</a:t>
            </a:r>
          </a:p>
          <a:p>
            <a:pPr>
              <a:buFont typeface="Arial" panose="020B0604020202020204" pitchFamily="34" charset="0"/>
              <a:buChar char="•"/>
            </a:pPr>
            <a:r>
              <a:rPr lang="en-IN" sz="1600" dirty="0">
                <a:solidFill>
                  <a:schemeClr val="bg1"/>
                </a:solidFill>
                <a:latin typeface="Calisto MT" panose="02040603050505030304" pitchFamily="18" charset="0"/>
              </a:rPr>
              <a:t>1&gt;Delhi</a:t>
            </a:r>
          </a:p>
          <a:p>
            <a:pPr>
              <a:buFont typeface="Arial" panose="020B0604020202020204" pitchFamily="34" charset="0"/>
              <a:buChar char="•"/>
            </a:pPr>
            <a:r>
              <a:rPr lang="en-IN" sz="1600" dirty="0">
                <a:solidFill>
                  <a:schemeClr val="bg1"/>
                </a:solidFill>
                <a:latin typeface="Calisto MT" panose="02040603050505030304" pitchFamily="18" charset="0"/>
              </a:rPr>
              <a:t>2&gt;Maharashtra</a:t>
            </a:r>
          </a:p>
          <a:p>
            <a:pPr>
              <a:buFont typeface="Arial" panose="020B0604020202020204" pitchFamily="34" charset="0"/>
              <a:buChar char="•"/>
            </a:pPr>
            <a:r>
              <a:rPr lang="en-IN" sz="1600" dirty="0">
                <a:solidFill>
                  <a:schemeClr val="bg1"/>
                </a:solidFill>
                <a:latin typeface="Calisto MT" panose="02040603050505030304" pitchFamily="18" charset="0"/>
              </a:rPr>
              <a:t>3&gt;West Bengal</a:t>
            </a:r>
          </a:p>
          <a:p>
            <a:pPr>
              <a:buFont typeface="Arial" panose="020B0604020202020204" pitchFamily="34" charset="0"/>
              <a:buChar char="•"/>
            </a:pPr>
            <a:endParaRPr lang="en-IN" sz="1600" dirty="0">
              <a:solidFill>
                <a:schemeClr val="bg1"/>
              </a:solidFill>
              <a:latin typeface="Calisto MT" panose="02040603050505030304" pitchFamily="18" charset="0"/>
            </a:endParaRPr>
          </a:p>
          <a:p>
            <a:pPr>
              <a:buFont typeface="Arial" panose="020B0604020202020204" pitchFamily="34" charset="0"/>
              <a:buChar char="•"/>
            </a:pPr>
            <a:r>
              <a:rPr lang="en-IN" sz="1600" dirty="0">
                <a:solidFill>
                  <a:schemeClr val="bg1"/>
                </a:solidFill>
                <a:latin typeface="Calisto MT" panose="02040603050505030304" pitchFamily="18" charset="0"/>
              </a:rPr>
              <a:t>Age wise customers:</a:t>
            </a:r>
          </a:p>
          <a:p>
            <a:pPr>
              <a:buFont typeface="Arial" panose="020B0604020202020204" pitchFamily="34" charset="0"/>
              <a:buChar char="•"/>
            </a:pPr>
            <a:r>
              <a:rPr lang="en-IN" sz="1600" dirty="0">
                <a:solidFill>
                  <a:schemeClr val="bg1"/>
                </a:solidFill>
                <a:latin typeface="Calisto MT" panose="02040603050505030304" pitchFamily="18" charset="0"/>
              </a:rPr>
              <a:t>20-40 age range groups have highest customers</a:t>
            </a:r>
            <a:endParaRPr lang="en-IN" sz="1600" dirty="0"/>
          </a:p>
        </p:txBody>
      </p:sp>
      <p:pic>
        <p:nvPicPr>
          <p:cNvPr id="6" name="Picture 5">
            <a:extLst>
              <a:ext uri="{FF2B5EF4-FFF2-40B4-BE49-F238E27FC236}">
                <a16:creationId xmlns:a16="http://schemas.microsoft.com/office/drawing/2014/main" id="{6A1EE532-EC52-D2B8-3C9C-B2695E82AE80}"/>
              </a:ext>
            </a:extLst>
          </p:cNvPr>
          <p:cNvPicPr>
            <a:picLocks noChangeAspect="1"/>
          </p:cNvPicPr>
          <p:nvPr/>
        </p:nvPicPr>
        <p:blipFill>
          <a:blip r:embed="rId2"/>
          <a:stretch>
            <a:fillRect/>
          </a:stretch>
        </p:blipFill>
        <p:spPr>
          <a:xfrm>
            <a:off x="1089315" y="814341"/>
            <a:ext cx="5143705" cy="924054"/>
          </a:xfrm>
          <a:prstGeom prst="rect">
            <a:avLst/>
          </a:prstGeom>
        </p:spPr>
      </p:pic>
      <p:pic>
        <p:nvPicPr>
          <p:cNvPr id="8" name="Picture 7">
            <a:extLst>
              <a:ext uri="{FF2B5EF4-FFF2-40B4-BE49-F238E27FC236}">
                <a16:creationId xmlns:a16="http://schemas.microsoft.com/office/drawing/2014/main" id="{32D7C57A-8F38-1489-A4CA-3E7138B60254}"/>
              </a:ext>
            </a:extLst>
          </p:cNvPr>
          <p:cNvPicPr>
            <a:picLocks noChangeAspect="1"/>
          </p:cNvPicPr>
          <p:nvPr/>
        </p:nvPicPr>
        <p:blipFill>
          <a:blip r:embed="rId3"/>
          <a:stretch>
            <a:fillRect/>
          </a:stretch>
        </p:blipFill>
        <p:spPr>
          <a:xfrm>
            <a:off x="1089314" y="1851460"/>
            <a:ext cx="2484395" cy="1940364"/>
          </a:xfrm>
          <a:prstGeom prst="rect">
            <a:avLst/>
          </a:prstGeom>
        </p:spPr>
      </p:pic>
      <p:pic>
        <p:nvPicPr>
          <p:cNvPr id="10" name="Picture 9">
            <a:extLst>
              <a:ext uri="{FF2B5EF4-FFF2-40B4-BE49-F238E27FC236}">
                <a16:creationId xmlns:a16="http://schemas.microsoft.com/office/drawing/2014/main" id="{A786FA32-FA86-7568-7CF3-E80A8148C4CC}"/>
              </a:ext>
            </a:extLst>
          </p:cNvPr>
          <p:cNvPicPr>
            <a:picLocks noChangeAspect="1"/>
          </p:cNvPicPr>
          <p:nvPr/>
        </p:nvPicPr>
        <p:blipFill>
          <a:blip r:embed="rId4"/>
          <a:stretch>
            <a:fillRect/>
          </a:stretch>
        </p:blipFill>
        <p:spPr>
          <a:xfrm>
            <a:off x="3710957" y="1784523"/>
            <a:ext cx="2602032" cy="1940364"/>
          </a:xfrm>
          <a:prstGeom prst="rect">
            <a:avLst/>
          </a:prstGeom>
        </p:spPr>
      </p:pic>
      <p:pic>
        <p:nvPicPr>
          <p:cNvPr id="14" name="Picture 13">
            <a:extLst>
              <a:ext uri="{FF2B5EF4-FFF2-40B4-BE49-F238E27FC236}">
                <a16:creationId xmlns:a16="http://schemas.microsoft.com/office/drawing/2014/main" id="{433CF9A1-5D39-00D8-2362-7CFE64190580}"/>
              </a:ext>
            </a:extLst>
          </p:cNvPr>
          <p:cNvPicPr>
            <a:picLocks noChangeAspect="1"/>
          </p:cNvPicPr>
          <p:nvPr/>
        </p:nvPicPr>
        <p:blipFill>
          <a:blip r:embed="rId5"/>
          <a:stretch>
            <a:fillRect/>
          </a:stretch>
        </p:blipFill>
        <p:spPr>
          <a:xfrm>
            <a:off x="3710957" y="3904889"/>
            <a:ext cx="2812654" cy="2138770"/>
          </a:xfrm>
          <a:prstGeom prst="rect">
            <a:avLst/>
          </a:prstGeom>
        </p:spPr>
      </p:pic>
      <p:pic>
        <p:nvPicPr>
          <p:cNvPr id="18" name="Picture 17">
            <a:extLst>
              <a:ext uri="{FF2B5EF4-FFF2-40B4-BE49-F238E27FC236}">
                <a16:creationId xmlns:a16="http://schemas.microsoft.com/office/drawing/2014/main" id="{BCE9D1F8-8497-737A-B73F-06E671BED317}"/>
              </a:ext>
            </a:extLst>
          </p:cNvPr>
          <p:cNvPicPr>
            <a:picLocks noChangeAspect="1"/>
          </p:cNvPicPr>
          <p:nvPr/>
        </p:nvPicPr>
        <p:blipFill>
          <a:blip r:embed="rId6"/>
          <a:stretch>
            <a:fillRect/>
          </a:stretch>
        </p:blipFill>
        <p:spPr>
          <a:xfrm>
            <a:off x="1089314" y="3904889"/>
            <a:ext cx="2464784" cy="2195553"/>
          </a:xfrm>
          <a:prstGeom prst="rect">
            <a:avLst/>
          </a:prstGeom>
        </p:spPr>
      </p:pic>
    </p:spTree>
    <p:extLst>
      <p:ext uri="{BB962C8B-B14F-4D97-AF65-F5344CB8AC3E}">
        <p14:creationId xmlns:p14="http://schemas.microsoft.com/office/powerpoint/2010/main" val="693849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C201CAB-C86C-54D2-9B34-AD2511F5650B}"/>
              </a:ext>
            </a:extLst>
          </p:cNvPr>
          <p:cNvSpPr txBox="1"/>
          <p:nvPr/>
        </p:nvSpPr>
        <p:spPr>
          <a:xfrm>
            <a:off x="1484852" y="914400"/>
            <a:ext cx="3015377" cy="523220"/>
          </a:xfrm>
          <a:prstGeom prst="rect">
            <a:avLst/>
          </a:prstGeom>
          <a:noFill/>
        </p:spPr>
        <p:txBody>
          <a:bodyPr wrap="none" rtlCol="0">
            <a:spAutoFit/>
          </a:bodyPr>
          <a:lstStyle/>
          <a:p>
            <a:r>
              <a:rPr lang="en-IN" sz="2800" b="1" dirty="0"/>
              <a:t>Customer Analysis using SQL:</a:t>
            </a:r>
            <a:r>
              <a:rPr lang="en-IN" dirty="0"/>
              <a:t>:</a:t>
            </a:r>
          </a:p>
        </p:txBody>
      </p:sp>
      <p:pic>
        <p:nvPicPr>
          <p:cNvPr id="8" name="Picture 7">
            <a:extLst>
              <a:ext uri="{FF2B5EF4-FFF2-40B4-BE49-F238E27FC236}">
                <a16:creationId xmlns:a16="http://schemas.microsoft.com/office/drawing/2014/main" id="{E258ADF2-D86C-74B5-2C95-02501D31F508}"/>
              </a:ext>
            </a:extLst>
          </p:cNvPr>
          <p:cNvPicPr>
            <a:picLocks noChangeAspect="1"/>
          </p:cNvPicPr>
          <p:nvPr/>
        </p:nvPicPr>
        <p:blipFill>
          <a:blip r:embed="rId2"/>
          <a:stretch>
            <a:fillRect/>
          </a:stretch>
        </p:blipFill>
        <p:spPr>
          <a:xfrm>
            <a:off x="8197648" y="914400"/>
            <a:ext cx="3015377" cy="1964163"/>
          </a:xfrm>
          <a:prstGeom prst="rect">
            <a:avLst/>
          </a:prstGeom>
        </p:spPr>
      </p:pic>
      <p:pic>
        <p:nvPicPr>
          <p:cNvPr id="10" name="Picture 9">
            <a:extLst>
              <a:ext uri="{FF2B5EF4-FFF2-40B4-BE49-F238E27FC236}">
                <a16:creationId xmlns:a16="http://schemas.microsoft.com/office/drawing/2014/main" id="{98A583ED-53CC-DEF8-F248-8D68466D2083}"/>
              </a:ext>
            </a:extLst>
          </p:cNvPr>
          <p:cNvPicPr>
            <a:picLocks noChangeAspect="1"/>
          </p:cNvPicPr>
          <p:nvPr/>
        </p:nvPicPr>
        <p:blipFill>
          <a:blip r:embed="rId3"/>
          <a:stretch>
            <a:fillRect/>
          </a:stretch>
        </p:blipFill>
        <p:spPr>
          <a:xfrm>
            <a:off x="8197647" y="2997356"/>
            <a:ext cx="3015377" cy="1964163"/>
          </a:xfrm>
          <a:prstGeom prst="rect">
            <a:avLst/>
          </a:prstGeom>
        </p:spPr>
      </p:pic>
      <p:pic>
        <p:nvPicPr>
          <p:cNvPr id="12" name="Picture 11">
            <a:extLst>
              <a:ext uri="{FF2B5EF4-FFF2-40B4-BE49-F238E27FC236}">
                <a16:creationId xmlns:a16="http://schemas.microsoft.com/office/drawing/2014/main" id="{B27476D5-E4E3-93C0-E2F2-D40A9FE60A05}"/>
              </a:ext>
            </a:extLst>
          </p:cNvPr>
          <p:cNvPicPr>
            <a:picLocks noChangeAspect="1"/>
          </p:cNvPicPr>
          <p:nvPr/>
        </p:nvPicPr>
        <p:blipFill>
          <a:blip r:embed="rId4"/>
          <a:stretch>
            <a:fillRect/>
          </a:stretch>
        </p:blipFill>
        <p:spPr>
          <a:xfrm>
            <a:off x="4500229" y="944898"/>
            <a:ext cx="2801924" cy="1903165"/>
          </a:xfrm>
          <a:prstGeom prst="rect">
            <a:avLst/>
          </a:prstGeom>
        </p:spPr>
      </p:pic>
      <p:pic>
        <p:nvPicPr>
          <p:cNvPr id="14" name="Picture 13">
            <a:extLst>
              <a:ext uri="{FF2B5EF4-FFF2-40B4-BE49-F238E27FC236}">
                <a16:creationId xmlns:a16="http://schemas.microsoft.com/office/drawing/2014/main" id="{41B7A03A-3B9F-CDD1-490B-DE1D60C23449}"/>
              </a:ext>
            </a:extLst>
          </p:cNvPr>
          <p:cNvPicPr>
            <a:picLocks noChangeAspect="1"/>
          </p:cNvPicPr>
          <p:nvPr/>
        </p:nvPicPr>
        <p:blipFill>
          <a:blip r:embed="rId5"/>
          <a:stretch>
            <a:fillRect/>
          </a:stretch>
        </p:blipFill>
        <p:spPr>
          <a:xfrm>
            <a:off x="3851459" y="3058355"/>
            <a:ext cx="4099464" cy="1903165"/>
          </a:xfrm>
          <a:prstGeom prst="rect">
            <a:avLst/>
          </a:prstGeom>
        </p:spPr>
      </p:pic>
      <p:pic>
        <p:nvPicPr>
          <p:cNvPr id="16" name="Picture 15">
            <a:extLst>
              <a:ext uri="{FF2B5EF4-FFF2-40B4-BE49-F238E27FC236}">
                <a16:creationId xmlns:a16="http://schemas.microsoft.com/office/drawing/2014/main" id="{46D299C1-8F5B-4537-6C47-60E56A4056F5}"/>
              </a:ext>
            </a:extLst>
          </p:cNvPr>
          <p:cNvPicPr>
            <a:picLocks noChangeAspect="1"/>
          </p:cNvPicPr>
          <p:nvPr/>
        </p:nvPicPr>
        <p:blipFill>
          <a:blip r:embed="rId6"/>
          <a:stretch>
            <a:fillRect/>
          </a:stretch>
        </p:blipFill>
        <p:spPr>
          <a:xfrm>
            <a:off x="1551963" y="1584688"/>
            <a:ext cx="1946246" cy="3197037"/>
          </a:xfrm>
          <a:prstGeom prst="rect">
            <a:avLst/>
          </a:prstGeom>
        </p:spPr>
      </p:pic>
      <p:sp>
        <p:nvSpPr>
          <p:cNvPr id="17" name="TextBox 16">
            <a:extLst>
              <a:ext uri="{FF2B5EF4-FFF2-40B4-BE49-F238E27FC236}">
                <a16:creationId xmlns:a16="http://schemas.microsoft.com/office/drawing/2014/main" id="{70D85740-0CDB-D412-00E1-08509480E0D4}"/>
              </a:ext>
            </a:extLst>
          </p:cNvPr>
          <p:cNvSpPr txBox="1"/>
          <p:nvPr/>
        </p:nvSpPr>
        <p:spPr>
          <a:xfrm>
            <a:off x="2928670" y="2555675"/>
            <a:ext cx="1845578" cy="584775"/>
          </a:xfrm>
          <a:prstGeom prst="rect">
            <a:avLst/>
          </a:prstGeom>
          <a:noFill/>
        </p:spPr>
        <p:txBody>
          <a:bodyPr wrap="square" rtlCol="0">
            <a:spAutoFit/>
          </a:bodyPr>
          <a:lstStyle/>
          <a:p>
            <a:r>
              <a:rPr lang="en-IN" sz="1600" dirty="0">
                <a:latin typeface="Calisto MT" panose="02040603050505030304" pitchFamily="18" charset="0"/>
              </a:rPr>
              <a:t>Top 5 customers with highest sales</a:t>
            </a:r>
          </a:p>
        </p:txBody>
      </p:sp>
      <p:sp>
        <p:nvSpPr>
          <p:cNvPr id="18" name="Arrow: Right 17">
            <a:extLst>
              <a:ext uri="{FF2B5EF4-FFF2-40B4-BE49-F238E27FC236}">
                <a16:creationId xmlns:a16="http://schemas.microsoft.com/office/drawing/2014/main" id="{6B204800-91AC-7B4C-2312-7E10FD16496B}"/>
              </a:ext>
            </a:extLst>
          </p:cNvPr>
          <p:cNvSpPr/>
          <p:nvPr/>
        </p:nvSpPr>
        <p:spPr>
          <a:xfrm>
            <a:off x="2675388" y="2783662"/>
            <a:ext cx="327171" cy="29238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A521E217-72AF-4452-132C-CAE55D3B073C}"/>
              </a:ext>
            </a:extLst>
          </p:cNvPr>
          <p:cNvSpPr txBox="1"/>
          <p:nvPr/>
        </p:nvSpPr>
        <p:spPr>
          <a:xfrm>
            <a:off x="6425959" y="2222240"/>
            <a:ext cx="1923875" cy="584775"/>
          </a:xfrm>
          <a:prstGeom prst="rect">
            <a:avLst/>
          </a:prstGeom>
          <a:noFill/>
        </p:spPr>
        <p:txBody>
          <a:bodyPr wrap="square" rtlCol="0">
            <a:spAutoFit/>
          </a:bodyPr>
          <a:lstStyle/>
          <a:p>
            <a:r>
              <a:rPr lang="en-IN" sz="1600" dirty="0">
                <a:latin typeface="Calisto MT" panose="02040603050505030304" pitchFamily="18" charset="0"/>
              </a:rPr>
              <a:t>Category wise total Customers</a:t>
            </a:r>
          </a:p>
        </p:txBody>
      </p:sp>
      <p:sp>
        <p:nvSpPr>
          <p:cNvPr id="20" name="Arrow: Right 19">
            <a:extLst>
              <a:ext uri="{FF2B5EF4-FFF2-40B4-BE49-F238E27FC236}">
                <a16:creationId xmlns:a16="http://schemas.microsoft.com/office/drawing/2014/main" id="{BE7EC156-D945-36B7-3EB6-2F6008639F99}"/>
              </a:ext>
            </a:extLst>
          </p:cNvPr>
          <p:cNvSpPr/>
          <p:nvPr/>
        </p:nvSpPr>
        <p:spPr>
          <a:xfrm>
            <a:off x="6069892" y="2388957"/>
            <a:ext cx="356067" cy="29238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84C126A8-DDA1-7BC4-BD1E-C15A5D983459}"/>
              </a:ext>
            </a:extLst>
          </p:cNvPr>
          <p:cNvSpPr txBox="1"/>
          <p:nvPr/>
        </p:nvSpPr>
        <p:spPr>
          <a:xfrm>
            <a:off x="6247925" y="4084357"/>
            <a:ext cx="1854923" cy="830997"/>
          </a:xfrm>
          <a:prstGeom prst="rect">
            <a:avLst/>
          </a:prstGeom>
          <a:noFill/>
        </p:spPr>
        <p:txBody>
          <a:bodyPr wrap="square" rtlCol="0">
            <a:spAutoFit/>
          </a:bodyPr>
          <a:lstStyle/>
          <a:p>
            <a:r>
              <a:rPr lang="en-IN" sz="1600" dirty="0">
                <a:latin typeface="Calisto MT" panose="02040603050505030304" pitchFamily="18" charset="0"/>
              </a:rPr>
              <a:t>Customer with repeat orders brands wise</a:t>
            </a:r>
          </a:p>
        </p:txBody>
      </p:sp>
      <p:sp>
        <p:nvSpPr>
          <p:cNvPr id="22" name="Arrow: Down 21">
            <a:extLst>
              <a:ext uri="{FF2B5EF4-FFF2-40B4-BE49-F238E27FC236}">
                <a16:creationId xmlns:a16="http://schemas.microsoft.com/office/drawing/2014/main" id="{B0F3486E-5E52-1512-6C53-26315EB83823}"/>
              </a:ext>
            </a:extLst>
          </p:cNvPr>
          <p:cNvSpPr/>
          <p:nvPr/>
        </p:nvSpPr>
        <p:spPr>
          <a:xfrm>
            <a:off x="6803472" y="3627397"/>
            <a:ext cx="411060" cy="52850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3471210C-7F2D-D28F-66E6-9796C323FB5B}"/>
              </a:ext>
            </a:extLst>
          </p:cNvPr>
          <p:cNvSpPr txBox="1"/>
          <p:nvPr/>
        </p:nvSpPr>
        <p:spPr>
          <a:xfrm>
            <a:off x="8817506" y="1804182"/>
            <a:ext cx="2139192" cy="584775"/>
          </a:xfrm>
          <a:prstGeom prst="rect">
            <a:avLst/>
          </a:prstGeom>
          <a:noFill/>
        </p:spPr>
        <p:txBody>
          <a:bodyPr wrap="square" rtlCol="0">
            <a:spAutoFit/>
          </a:bodyPr>
          <a:lstStyle/>
          <a:p>
            <a:r>
              <a:rPr lang="en-IN" sz="1600" dirty="0">
                <a:latin typeface="Calisto MT" panose="02040603050505030304" pitchFamily="18" charset="0"/>
              </a:rPr>
              <a:t>Transaction wise total customers</a:t>
            </a:r>
          </a:p>
        </p:txBody>
      </p:sp>
      <p:sp>
        <p:nvSpPr>
          <p:cNvPr id="24" name="Arrow: Up 23">
            <a:extLst>
              <a:ext uri="{FF2B5EF4-FFF2-40B4-BE49-F238E27FC236}">
                <a16:creationId xmlns:a16="http://schemas.microsoft.com/office/drawing/2014/main" id="{60BE0A5A-6B89-219F-5546-37110ABB62B4}"/>
              </a:ext>
            </a:extLst>
          </p:cNvPr>
          <p:cNvSpPr/>
          <p:nvPr/>
        </p:nvSpPr>
        <p:spPr>
          <a:xfrm>
            <a:off x="9409125" y="2373707"/>
            <a:ext cx="296210" cy="36393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EFD4659D-7FDF-BFF7-127D-C3B7228F1586}"/>
              </a:ext>
            </a:extLst>
          </p:cNvPr>
          <p:cNvSpPr txBox="1"/>
          <p:nvPr/>
        </p:nvSpPr>
        <p:spPr>
          <a:xfrm>
            <a:off x="10126779" y="4184427"/>
            <a:ext cx="1399468" cy="830997"/>
          </a:xfrm>
          <a:prstGeom prst="rect">
            <a:avLst/>
          </a:prstGeom>
          <a:noFill/>
        </p:spPr>
        <p:txBody>
          <a:bodyPr wrap="square" rtlCol="0">
            <a:spAutoFit/>
          </a:bodyPr>
          <a:lstStyle/>
          <a:p>
            <a:r>
              <a:rPr lang="en-IN" sz="1600" dirty="0">
                <a:latin typeface="Calisto MT" panose="02040603050505030304" pitchFamily="18" charset="0"/>
              </a:rPr>
              <a:t>Brand wise total customers</a:t>
            </a:r>
          </a:p>
        </p:txBody>
      </p:sp>
      <p:sp>
        <p:nvSpPr>
          <p:cNvPr id="26" name="Arrow: Right 25">
            <a:extLst>
              <a:ext uri="{FF2B5EF4-FFF2-40B4-BE49-F238E27FC236}">
                <a16:creationId xmlns:a16="http://schemas.microsoft.com/office/drawing/2014/main" id="{90A196F0-B5E5-7B33-EFC9-9E5DD990E082}"/>
              </a:ext>
            </a:extLst>
          </p:cNvPr>
          <p:cNvSpPr/>
          <p:nvPr/>
        </p:nvSpPr>
        <p:spPr>
          <a:xfrm>
            <a:off x="9557230" y="4315297"/>
            <a:ext cx="421444" cy="3691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01918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83EAB-B684-0B15-1C53-F0AC54A0C0F6}"/>
              </a:ext>
            </a:extLst>
          </p:cNvPr>
          <p:cNvSpPr>
            <a:spLocks noGrp="1"/>
          </p:cNvSpPr>
          <p:nvPr>
            <p:ph type="title"/>
          </p:nvPr>
        </p:nvSpPr>
        <p:spPr>
          <a:xfrm>
            <a:off x="2860646" y="889989"/>
            <a:ext cx="6820249" cy="633652"/>
          </a:xfrm>
        </p:spPr>
        <p:txBody>
          <a:bodyPr>
            <a:normAutofit fontScale="90000"/>
          </a:bodyPr>
          <a:lstStyle/>
          <a:p>
            <a:r>
              <a:rPr lang="en-IN" dirty="0"/>
              <a:t>INFERENCE</a:t>
            </a:r>
          </a:p>
        </p:txBody>
      </p:sp>
      <p:sp>
        <p:nvSpPr>
          <p:cNvPr id="7" name="Rectangle 3">
            <a:extLst>
              <a:ext uri="{FF2B5EF4-FFF2-40B4-BE49-F238E27FC236}">
                <a16:creationId xmlns:a16="http://schemas.microsoft.com/office/drawing/2014/main" id="{3D8F836A-901D-ACEE-72A4-7CCA819C8F26}"/>
              </a:ext>
            </a:extLst>
          </p:cNvPr>
          <p:cNvSpPr>
            <a:spLocks noChangeArrowheads="1"/>
          </p:cNvSpPr>
          <p:nvPr/>
        </p:nvSpPr>
        <p:spPr bwMode="auto">
          <a:xfrm>
            <a:off x="2139192" y="1523641"/>
            <a:ext cx="7642371"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n-US" sz="1600" b="1" dirty="0">
                <a:latin typeface="Calisto MT" panose="02040603050505030304" pitchFamily="18" charset="0"/>
              </a:rPr>
              <a:t>Top Product Categories:</a:t>
            </a:r>
            <a:r>
              <a:rPr lang="en-US" sz="1600" dirty="0">
                <a:latin typeface="Calisto MT" panose="02040603050505030304" pitchFamily="18" charset="0"/>
              </a:rPr>
              <a:t> Casual shoes and tops are the top sellers, indicating that these are the most popular product categories. Brands should introduce more variations in these categories or increase inventory to capitalize on demand.</a:t>
            </a:r>
          </a:p>
          <a:p>
            <a:pPr marL="0" marR="0" lvl="0" indent="0" algn="l" defTabSz="914400" rtl="0" eaLnBrk="0" fontAlgn="base" latinLnBrk="0" hangingPunct="0">
              <a:lnSpc>
                <a:spcPct val="100000"/>
              </a:lnSpc>
              <a:spcBef>
                <a:spcPct val="0"/>
              </a:spcBef>
              <a:spcAft>
                <a:spcPct val="0"/>
              </a:spcAft>
              <a:buClrTx/>
              <a:buSzTx/>
              <a:tabLst/>
            </a:pPr>
            <a:endParaRPr lang="en-US" sz="1600" dirty="0">
              <a:latin typeface="Calisto MT" panose="02040603050505030304" pitchFamily="18" charset="0"/>
            </a:endParaRPr>
          </a:p>
          <a:p>
            <a:pPr marL="0" marR="0" lvl="0" indent="0" algn="l" defTabSz="914400" rtl="0" eaLnBrk="0" fontAlgn="base" latinLnBrk="0" hangingPunct="0">
              <a:lnSpc>
                <a:spcPct val="100000"/>
              </a:lnSpc>
              <a:spcBef>
                <a:spcPct val="0"/>
              </a:spcBef>
              <a:spcAft>
                <a:spcPct val="0"/>
              </a:spcAft>
              <a:buClrTx/>
              <a:buSzTx/>
              <a:tabLst/>
            </a:pPr>
            <a:r>
              <a:rPr lang="en-US" sz="1600" b="1" dirty="0">
                <a:latin typeface="Calisto MT" panose="02040603050505030304" pitchFamily="18" charset="0"/>
              </a:rPr>
              <a:t>State-Wise Sales:</a:t>
            </a:r>
            <a:r>
              <a:rPr lang="en-US" sz="1600" dirty="0">
                <a:latin typeface="Calisto MT" panose="02040603050505030304" pitchFamily="18" charset="0"/>
              </a:rPr>
              <a:t> High sales in New-Delhi, West Bengal and Maharashtra suggest these regions are key markets. Focused regional marketing strategies and deeper penetration into these markets could yield better results</a:t>
            </a:r>
          </a:p>
          <a:p>
            <a:pPr marL="0" marR="0" lvl="0" indent="0" algn="l" defTabSz="914400" rtl="0" eaLnBrk="0" fontAlgn="base" latinLnBrk="0" hangingPunct="0">
              <a:lnSpc>
                <a:spcPct val="100000"/>
              </a:lnSpc>
              <a:spcBef>
                <a:spcPct val="0"/>
              </a:spcBef>
              <a:spcAft>
                <a:spcPct val="0"/>
              </a:spcAft>
              <a:buClrTx/>
              <a:buSzTx/>
              <a:tabLst/>
            </a:pPr>
            <a:endParaRPr lang="en-US" sz="1600" dirty="0">
              <a:latin typeface="Calisto MT" panose="02040603050505030304" pitchFamily="18" charset="0"/>
            </a:endParaRPr>
          </a:p>
          <a:p>
            <a:pPr marL="0" marR="0" lvl="0" indent="0" algn="l" defTabSz="914400" rtl="0" eaLnBrk="0" fontAlgn="base" latinLnBrk="0" hangingPunct="0">
              <a:lnSpc>
                <a:spcPct val="100000"/>
              </a:lnSpc>
              <a:spcBef>
                <a:spcPct val="0"/>
              </a:spcBef>
              <a:spcAft>
                <a:spcPct val="0"/>
              </a:spcAft>
              <a:buClrTx/>
              <a:buSzTx/>
              <a:tabLst/>
            </a:pPr>
            <a:r>
              <a:rPr lang="en-US" sz="1600" b="1" dirty="0">
                <a:latin typeface="Calisto MT" panose="02040603050505030304" pitchFamily="18" charset="0"/>
              </a:rPr>
              <a:t>Offline vs. Online Sales:</a:t>
            </a:r>
            <a:r>
              <a:rPr lang="en-US" sz="1600" dirty="0">
                <a:latin typeface="Calisto MT" panose="02040603050505030304" pitchFamily="18" charset="0"/>
              </a:rPr>
              <a:t> Online and Offline are equal </a:t>
            </a:r>
          </a:p>
          <a:p>
            <a:pPr marL="0" marR="0" lvl="0" indent="0" algn="l" defTabSz="914400" rtl="0" eaLnBrk="0" fontAlgn="base" latinLnBrk="0" hangingPunct="0">
              <a:lnSpc>
                <a:spcPct val="100000"/>
              </a:lnSpc>
              <a:spcBef>
                <a:spcPct val="0"/>
              </a:spcBef>
              <a:spcAft>
                <a:spcPct val="0"/>
              </a:spcAft>
              <a:buClrTx/>
              <a:buSzTx/>
              <a:tabLst/>
            </a:pPr>
            <a:endParaRPr lang="en-US" sz="1600" dirty="0">
              <a:latin typeface="Calisto MT" panose="02040603050505030304" pitchFamily="18" charset="0"/>
            </a:endParaRPr>
          </a:p>
          <a:p>
            <a:pPr marL="0" marR="0" lvl="0" indent="0" algn="l" defTabSz="914400" rtl="0" eaLnBrk="0" fontAlgn="base" latinLnBrk="0" hangingPunct="0">
              <a:lnSpc>
                <a:spcPct val="100000"/>
              </a:lnSpc>
              <a:spcBef>
                <a:spcPct val="0"/>
              </a:spcBef>
              <a:spcAft>
                <a:spcPct val="0"/>
              </a:spcAft>
              <a:buClrTx/>
              <a:buSzTx/>
              <a:tabLst/>
            </a:pPr>
            <a:r>
              <a:rPr lang="en-US" sz="1600" b="1" dirty="0">
                <a:latin typeface="Calisto MT" panose="02040603050505030304" pitchFamily="18" charset="0"/>
              </a:rPr>
              <a:t>Sales Decline in 2021:</a:t>
            </a:r>
            <a:r>
              <a:rPr lang="en-US" sz="1600" dirty="0">
                <a:latin typeface="Calisto MT" panose="02040603050505030304" pitchFamily="18" charset="0"/>
              </a:rPr>
              <a:t> The decrease in sales in 2021 suggests that external factors or internal challenges (such as stock availability or customer satisfaction) may have impacted performance or may be Covid impact the sales of 2021. Investigating this further will help in devising corrective strategies.</a:t>
            </a:r>
            <a:endParaRPr kumimoji="0" lang="en-US" altLang="en-US" sz="1600" b="0" i="0" u="none" strike="noStrike" cap="none" normalizeH="0" baseline="0" dirty="0">
              <a:ln>
                <a:noFill/>
              </a:ln>
              <a:solidFill>
                <a:schemeClr val="tx1"/>
              </a:solidFill>
              <a:effectLst/>
              <a:latin typeface="Calisto MT" panose="02040603050505030304" pitchFamily="18" charset="0"/>
            </a:endParaRPr>
          </a:p>
        </p:txBody>
      </p:sp>
    </p:spTree>
    <p:extLst>
      <p:ext uri="{BB962C8B-B14F-4D97-AF65-F5344CB8AC3E}">
        <p14:creationId xmlns:p14="http://schemas.microsoft.com/office/powerpoint/2010/main" val="1628037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5A09AA2-3D12-EC9D-6105-8B691C2CAEB1}"/>
              </a:ext>
            </a:extLst>
          </p:cNvPr>
          <p:cNvSpPr txBox="1"/>
          <p:nvPr/>
        </p:nvSpPr>
        <p:spPr>
          <a:xfrm>
            <a:off x="1820411" y="998290"/>
            <a:ext cx="6023295" cy="3693319"/>
          </a:xfrm>
          <a:prstGeom prst="rect">
            <a:avLst/>
          </a:prstGeom>
          <a:noFill/>
        </p:spPr>
        <p:txBody>
          <a:bodyPr wrap="square" rtlCol="0">
            <a:spAutoFit/>
          </a:bodyPr>
          <a:lstStyle/>
          <a:p>
            <a:r>
              <a:rPr lang="en-US" sz="1300" b="1" dirty="0">
                <a:latin typeface="Calisto MT" panose="02040603050505030304" pitchFamily="18" charset="0"/>
              </a:rPr>
              <a:t>Category-Wise Orders:</a:t>
            </a:r>
            <a:r>
              <a:rPr lang="en-US" sz="1300" dirty="0">
                <a:latin typeface="Calisto MT" panose="02040603050505030304" pitchFamily="18" charset="0"/>
              </a:rPr>
              <a:t> The almost equal distribution of sales across categories (shoes, tops, bottoms, accessories) shows that customers are not overly reliant on a single product category, which provides the brand with diversified revenue streams.</a:t>
            </a:r>
          </a:p>
          <a:p>
            <a:r>
              <a:rPr lang="en-US" sz="1300" b="1" dirty="0">
                <a:latin typeface="Calisto MT" panose="02040603050505030304" pitchFamily="18" charset="0"/>
              </a:rPr>
              <a:t>City-Wise Orders:</a:t>
            </a:r>
            <a:r>
              <a:rPr lang="en-US" sz="1300" dirty="0">
                <a:latin typeface="Calisto MT" panose="02040603050505030304" pitchFamily="18" charset="0"/>
              </a:rPr>
              <a:t> Delhi and Mumbai are leading in terms of orders, which may indicate a stronger presence or higher customer base in these cities. Expanding in high-potential areas and cities with lower engagement could boost sales further.</a:t>
            </a:r>
          </a:p>
          <a:p>
            <a:r>
              <a:rPr lang="en-US" sz="1300" b="1" dirty="0">
                <a:latin typeface="Calisto MT" panose="02040603050505030304" pitchFamily="18" charset="0"/>
              </a:rPr>
              <a:t>Yearly Orders Breakdown:</a:t>
            </a:r>
            <a:r>
              <a:rPr lang="en-US" sz="1300" dirty="0">
                <a:latin typeface="Calisto MT" panose="02040603050505030304" pitchFamily="18" charset="0"/>
              </a:rPr>
              <a:t> The increase in orders between 2021 and 2023 signifies strong growth. However, the drop in 2024 may require investigating the causes (economic conditions, competition, or product availability) and addressing them</a:t>
            </a:r>
          </a:p>
          <a:p>
            <a:r>
              <a:rPr lang="en-US" sz="1300" b="1" dirty="0">
                <a:latin typeface="Calisto MT" panose="02040603050505030304" pitchFamily="18" charset="0"/>
              </a:rPr>
              <a:t>Top Customers:</a:t>
            </a:r>
            <a:r>
              <a:rPr lang="en-US" sz="1300" dirty="0">
                <a:latin typeface="Calisto MT" panose="02040603050505030304" pitchFamily="18" charset="0"/>
              </a:rPr>
              <a:t> The presence of repeat top customers suggests a loyal customer base. More incentives (loyalty programs or personalized offers or discounts ) can encourage repeat purchases</a:t>
            </a:r>
          </a:p>
          <a:p>
            <a:r>
              <a:rPr lang="en-US" sz="1300" b="1" dirty="0">
                <a:latin typeface="Calisto MT" panose="02040603050505030304" pitchFamily="18" charset="0"/>
              </a:rPr>
              <a:t>Gender Distribution:</a:t>
            </a:r>
            <a:r>
              <a:rPr lang="en-US" sz="1300" dirty="0">
                <a:latin typeface="Calisto MT" panose="02040603050505030304" pitchFamily="18" charset="0"/>
              </a:rPr>
              <a:t> The gender distribution is almost equal, indicating that both male and female customers are equally important to the fast fashion business.</a:t>
            </a:r>
          </a:p>
          <a:p>
            <a:r>
              <a:rPr lang="en-US" sz="1300" b="1" dirty="0">
                <a:latin typeface="Calisto MT" panose="02040603050505030304" pitchFamily="18" charset="0"/>
              </a:rPr>
              <a:t>Age Distribution:</a:t>
            </a:r>
            <a:r>
              <a:rPr lang="en-US" sz="1300" dirty="0">
                <a:latin typeface="Calisto MT" panose="02040603050505030304" pitchFamily="18" charset="0"/>
              </a:rPr>
              <a:t> Mostly Customers are from age group 20-40 age group so different product lines or promotional strategies can be targeted to different age groups. If younger customers dominate, brands may want to focus on trendy, budget-friendly options</a:t>
            </a:r>
          </a:p>
        </p:txBody>
      </p:sp>
    </p:spTree>
    <p:extLst>
      <p:ext uri="{BB962C8B-B14F-4D97-AF65-F5344CB8AC3E}">
        <p14:creationId xmlns:p14="http://schemas.microsoft.com/office/powerpoint/2010/main" val="1394951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AD6306-F7B9-0BF2-0F86-5F42D2DC6A68}"/>
              </a:ext>
            </a:extLst>
          </p:cNvPr>
          <p:cNvSpPr txBox="1"/>
          <p:nvPr/>
        </p:nvSpPr>
        <p:spPr>
          <a:xfrm>
            <a:off x="1593908" y="1040235"/>
            <a:ext cx="9014221" cy="3693319"/>
          </a:xfrm>
          <a:prstGeom prst="rect">
            <a:avLst/>
          </a:prstGeom>
          <a:noFill/>
        </p:spPr>
        <p:txBody>
          <a:bodyPr wrap="square" rtlCol="0">
            <a:spAutoFit/>
          </a:bodyPr>
          <a:lstStyle/>
          <a:p>
            <a:r>
              <a:rPr lang="en-US" sz="3600" b="1" dirty="0"/>
              <a:t>Thank You!</a:t>
            </a:r>
            <a:endParaRPr lang="en-US" sz="3600" dirty="0"/>
          </a:p>
          <a:p>
            <a:r>
              <a:rPr lang="en-US" sz="3600" dirty="0"/>
              <a:t>Thank you for your time and attention.</a:t>
            </a:r>
            <a:br>
              <a:rPr lang="en-US" sz="3600" dirty="0"/>
            </a:br>
            <a:r>
              <a:rPr lang="en-US" sz="3600" dirty="0"/>
              <a:t>We hope this analysis provides valuable insights into fast fashion sales, customer preferences, and order trends.</a:t>
            </a:r>
          </a:p>
          <a:p>
            <a:r>
              <a:rPr lang="en-US" sz="3600" dirty="0"/>
              <a:t>Feel free to ask any questions or share your feedback.</a:t>
            </a:r>
          </a:p>
          <a:p>
            <a:r>
              <a:rPr lang="en-US" sz="3600" b="1" dirty="0"/>
              <a:t>Stay Fashionable, Stay Ahead!</a:t>
            </a:r>
            <a:endParaRPr lang="en-US" sz="3600" dirty="0"/>
          </a:p>
          <a:p>
            <a:endParaRPr lang="en-IN" dirty="0"/>
          </a:p>
        </p:txBody>
      </p:sp>
    </p:spTree>
    <p:extLst>
      <p:ext uri="{BB962C8B-B14F-4D97-AF65-F5344CB8AC3E}">
        <p14:creationId xmlns:p14="http://schemas.microsoft.com/office/powerpoint/2010/main" val="3215348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sian Woman looking up ">
            <a:extLst>
              <a:ext uri="{FF2B5EF4-FFF2-40B4-BE49-F238E27FC236}">
                <a16:creationId xmlns:a16="http://schemas.microsoft.com/office/drawing/2014/main" id="{96F739D8-42CA-2C41-9523-E04D15B08C1B}"/>
              </a:ext>
            </a:extLst>
          </p:cNvPr>
          <p:cNvPicPr>
            <a:picLocks noGrp="1" noChangeAspect="1"/>
          </p:cNvPicPr>
          <p:nvPr>
            <p:ph type="pic" sz="quarter" idx="13"/>
          </p:nvPr>
        </p:nvPicPr>
        <p:blipFill>
          <a:blip r:embed="rId3" cstate="print">
            <a:grayscl/>
            <a:extLst>
              <a:ext uri="{28A0092B-C50C-407E-A947-70E740481C1C}">
                <a14:useLocalDpi xmlns:a14="http://schemas.microsoft.com/office/drawing/2010/main"/>
              </a:ext>
            </a:extLst>
          </a:blip>
          <a:srcRect t="28" b="28"/>
          <a:stretch/>
        </p:blipFill>
        <p:spPr>
          <a:xfrm>
            <a:off x="5623417" y="585788"/>
            <a:ext cx="5765800" cy="5675312"/>
          </a:xfrm>
        </p:spPr>
      </p:pic>
      <p:sp>
        <p:nvSpPr>
          <p:cNvPr id="4" name="Title 3">
            <a:extLst>
              <a:ext uri="{FF2B5EF4-FFF2-40B4-BE49-F238E27FC236}">
                <a16:creationId xmlns:a16="http://schemas.microsoft.com/office/drawing/2014/main" id="{EE9DC4EA-5D51-BCDF-1915-4E04D78282C8}"/>
              </a:ext>
            </a:extLst>
          </p:cNvPr>
          <p:cNvSpPr>
            <a:spLocks noGrp="1"/>
          </p:cNvSpPr>
          <p:nvPr>
            <p:ph type="title"/>
          </p:nvPr>
        </p:nvSpPr>
        <p:spPr>
          <a:xfrm>
            <a:off x="109058" y="585788"/>
            <a:ext cx="2155970" cy="783942"/>
          </a:xfrm>
        </p:spPr>
        <p:txBody>
          <a:bodyPr/>
          <a:lstStyle/>
          <a:p>
            <a:r>
              <a:rPr lang="en-IN" dirty="0"/>
              <a:t>objective  -</a:t>
            </a:r>
          </a:p>
        </p:txBody>
      </p:sp>
      <p:sp>
        <p:nvSpPr>
          <p:cNvPr id="6" name="TextBox 5">
            <a:extLst>
              <a:ext uri="{FF2B5EF4-FFF2-40B4-BE49-F238E27FC236}">
                <a16:creationId xmlns:a16="http://schemas.microsoft.com/office/drawing/2014/main" id="{5FA66E34-90D6-C648-4A3A-B6B203E4236A}"/>
              </a:ext>
            </a:extLst>
          </p:cNvPr>
          <p:cNvSpPr txBox="1"/>
          <p:nvPr/>
        </p:nvSpPr>
        <p:spPr>
          <a:xfrm>
            <a:off x="268447" y="1369730"/>
            <a:ext cx="4563611" cy="2308324"/>
          </a:xfrm>
          <a:prstGeom prst="rect">
            <a:avLst/>
          </a:prstGeom>
          <a:noFill/>
        </p:spPr>
        <p:txBody>
          <a:bodyPr wrap="square" rtlCol="0">
            <a:spAutoFit/>
          </a:bodyPr>
          <a:lstStyle/>
          <a:p>
            <a:r>
              <a:rPr lang="en-US" sz="3600" dirty="0">
                <a:solidFill>
                  <a:schemeClr val="bg1"/>
                </a:solidFill>
              </a:rPr>
              <a:t>To analyze customers demographics, order patterns, and brand sales performance over the years.</a:t>
            </a:r>
            <a:endParaRPr lang="en-IN" sz="3600" dirty="0">
              <a:solidFill>
                <a:schemeClr val="bg1"/>
              </a:solidFill>
            </a:endParaRPr>
          </a:p>
        </p:txBody>
      </p:sp>
      <p:sp>
        <p:nvSpPr>
          <p:cNvPr id="7" name="TextBox 6">
            <a:extLst>
              <a:ext uri="{FF2B5EF4-FFF2-40B4-BE49-F238E27FC236}">
                <a16:creationId xmlns:a16="http://schemas.microsoft.com/office/drawing/2014/main" id="{4D673990-A74E-D097-4C2A-FF4743773F06}"/>
              </a:ext>
            </a:extLst>
          </p:cNvPr>
          <p:cNvSpPr txBox="1"/>
          <p:nvPr/>
        </p:nvSpPr>
        <p:spPr>
          <a:xfrm>
            <a:off x="109058" y="4159992"/>
            <a:ext cx="3758268" cy="2246769"/>
          </a:xfrm>
          <a:prstGeom prst="rect">
            <a:avLst/>
          </a:prstGeom>
          <a:noFill/>
        </p:spPr>
        <p:txBody>
          <a:bodyPr wrap="square" rtlCol="0">
            <a:spAutoFit/>
          </a:bodyPr>
          <a:lstStyle/>
          <a:p>
            <a:r>
              <a:rPr lang="en-US" sz="2800" b="1" dirty="0">
                <a:solidFill>
                  <a:schemeClr val="bg1"/>
                </a:solidFill>
              </a:rPr>
              <a:t>Key Metrics:</a:t>
            </a:r>
            <a:r>
              <a:rPr lang="en-US" sz="2800" dirty="0">
                <a:solidFill>
                  <a:schemeClr val="bg1"/>
                </a:solidFill>
              </a:rPr>
              <a:t> Total customers, sales, total orders, customer segmentation by </a:t>
            </a:r>
            <a:r>
              <a:rPr lang="en-US" sz="2800" dirty="0" err="1">
                <a:solidFill>
                  <a:schemeClr val="bg1"/>
                </a:solidFill>
              </a:rPr>
              <a:t>gender,customers</a:t>
            </a:r>
            <a:r>
              <a:rPr lang="en-US" sz="2800" dirty="0">
                <a:solidFill>
                  <a:schemeClr val="bg1"/>
                </a:solidFill>
              </a:rPr>
              <a:t> by age and region, sales by product categories and cities, etc.</a:t>
            </a:r>
            <a:endParaRPr lang="en-IN" sz="2800" dirty="0">
              <a:solidFill>
                <a:schemeClr val="bg1"/>
              </a:solidFill>
            </a:endParaRPr>
          </a:p>
        </p:txBody>
      </p:sp>
    </p:spTree>
    <p:extLst>
      <p:ext uri="{BB962C8B-B14F-4D97-AF65-F5344CB8AC3E}">
        <p14:creationId xmlns:p14="http://schemas.microsoft.com/office/powerpoint/2010/main" val="907608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AC78383-4F18-1264-D0FB-B22929832F89}"/>
              </a:ext>
            </a:extLst>
          </p:cNvPr>
          <p:cNvSpPr txBox="1"/>
          <p:nvPr/>
        </p:nvSpPr>
        <p:spPr>
          <a:xfrm>
            <a:off x="1426128" y="911298"/>
            <a:ext cx="3691156" cy="584775"/>
          </a:xfrm>
          <a:prstGeom prst="rect">
            <a:avLst/>
          </a:prstGeom>
          <a:noFill/>
        </p:spPr>
        <p:txBody>
          <a:bodyPr wrap="square" rtlCol="0">
            <a:spAutoFit/>
          </a:bodyPr>
          <a:lstStyle/>
          <a:p>
            <a:r>
              <a:rPr lang="en-IN" sz="3200" b="1" dirty="0"/>
              <a:t>Title: Sales Analysis Overview-</a:t>
            </a:r>
          </a:p>
        </p:txBody>
      </p:sp>
      <p:sp>
        <p:nvSpPr>
          <p:cNvPr id="12" name="TextBox 11">
            <a:extLst>
              <a:ext uri="{FF2B5EF4-FFF2-40B4-BE49-F238E27FC236}">
                <a16:creationId xmlns:a16="http://schemas.microsoft.com/office/drawing/2014/main" id="{FEDB0DCD-957F-272B-B54A-93AA6D037FA6}"/>
              </a:ext>
            </a:extLst>
          </p:cNvPr>
          <p:cNvSpPr txBox="1"/>
          <p:nvPr/>
        </p:nvSpPr>
        <p:spPr>
          <a:xfrm>
            <a:off x="1633657" y="1496073"/>
            <a:ext cx="4293554" cy="4247317"/>
          </a:xfrm>
          <a:prstGeom prst="rect">
            <a:avLst/>
          </a:prstGeom>
          <a:noFill/>
        </p:spPr>
        <p:txBody>
          <a:bodyPr wrap="square" rtlCol="0">
            <a:spAutoFit/>
          </a:bodyPr>
          <a:lstStyle/>
          <a:p>
            <a:pPr>
              <a:buFont typeface="Arial" panose="020B0604020202020204" pitchFamily="34" charset="0"/>
              <a:buChar char="•"/>
            </a:pPr>
            <a:r>
              <a:rPr lang="en-US" sz="1900" b="1" dirty="0">
                <a:latin typeface="Calisto MT" panose="02040603050505030304" pitchFamily="18" charset="0"/>
              </a:rPr>
              <a:t>KPI’S:</a:t>
            </a:r>
          </a:p>
          <a:p>
            <a:pPr>
              <a:buFont typeface="Arial" panose="020B0604020202020204" pitchFamily="34" charset="0"/>
              <a:buChar char="•"/>
            </a:pPr>
            <a:r>
              <a:rPr lang="en-US" sz="1900" b="1" dirty="0">
                <a:latin typeface="Calisto MT" panose="02040603050505030304" pitchFamily="18" charset="0"/>
              </a:rPr>
              <a:t>Tool used-Power BI</a:t>
            </a:r>
          </a:p>
          <a:p>
            <a:pPr>
              <a:buFont typeface="Arial" panose="020B0604020202020204" pitchFamily="34" charset="0"/>
              <a:buChar char="•"/>
            </a:pPr>
            <a:r>
              <a:rPr lang="en-US" sz="1900" b="1" dirty="0">
                <a:latin typeface="Calisto MT" panose="02040603050505030304" pitchFamily="18" charset="0"/>
              </a:rPr>
              <a:t>Total Sales: 72M</a:t>
            </a:r>
          </a:p>
          <a:p>
            <a:pPr>
              <a:buFont typeface="Arial" panose="020B0604020202020204" pitchFamily="34" charset="0"/>
              <a:buChar char="•"/>
            </a:pPr>
            <a:r>
              <a:rPr lang="en-US" sz="1900" b="1" dirty="0">
                <a:latin typeface="Calisto MT" panose="02040603050505030304" pitchFamily="18" charset="0"/>
              </a:rPr>
              <a:t>Current year sale: 16M</a:t>
            </a:r>
          </a:p>
          <a:p>
            <a:pPr>
              <a:buFont typeface="Arial" panose="020B0604020202020204" pitchFamily="34" charset="0"/>
              <a:buChar char="•"/>
            </a:pPr>
            <a:r>
              <a:rPr lang="en-US" sz="1900" b="1" dirty="0">
                <a:latin typeface="Calisto MT" panose="02040603050505030304" pitchFamily="18" charset="0"/>
              </a:rPr>
              <a:t>Current Month Sales: 165k</a:t>
            </a:r>
          </a:p>
          <a:p>
            <a:pPr>
              <a:buFont typeface="Arial" panose="020B0604020202020204" pitchFamily="34" charset="0"/>
              <a:buChar char="•"/>
            </a:pPr>
            <a:r>
              <a:rPr lang="en-US" sz="1900" b="1" dirty="0">
                <a:latin typeface="Calisto MT" panose="02040603050505030304" pitchFamily="18" charset="0"/>
              </a:rPr>
              <a:t>Online vs. Offline: Offline (36M), Online (36M)</a:t>
            </a:r>
          </a:p>
          <a:p>
            <a:pPr>
              <a:buFont typeface="Arial" panose="020B0604020202020204" pitchFamily="34" charset="0"/>
              <a:buChar char="•"/>
            </a:pPr>
            <a:r>
              <a:rPr lang="en-US" sz="1900" b="1" dirty="0">
                <a:latin typeface="Calisto MT" panose="02040603050505030304" pitchFamily="18" charset="0"/>
              </a:rPr>
              <a:t>Average Order Value: 22.39K</a:t>
            </a:r>
          </a:p>
          <a:p>
            <a:pPr>
              <a:buFont typeface="Arial" panose="020B0604020202020204" pitchFamily="34" charset="0"/>
              <a:buChar char="•"/>
            </a:pPr>
            <a:r>
              <a:rPr lang="en-US" sz="1900" b="1" dirty="0">
                <a:latin typeface="Calisto MT" panose="02040603050505030304" pitchFamily="18" charset="0"/>
              </a:rPr>
              <a:t>Year on year percentage change in sales</a:t>
            </a:r>
          </a:p>
          <a:p>
            <a:pPr>
              <a:buFont typeface="Arial" panose="020B0604020202020204" pitchFamily="34" charset="0"/>
              <a:buChar char="•"/>
            </a:pPr>
            <a:r>
              <a:rPr lang="en-US" sz="1900" b="1" dirty="0">
                <a:latin typeface="Calisto MT" panose="02040603050505030304" pitchFamily="18" charset="0"/>
              </a:rPr>
              <a:t>Month on month percentage change in sales</a:t>
            </a:r>
          </a:p>
          <a:p>
            <a:endParaRPr lang="en-US" sz="2400" dirty="0"/>
          </a:p>
          <a:p>
            <a:endParaRPr lang="en-IN" dirty="0"/>
          </a:p>
        </p:txBody>
      </p:sp>
      <p:pic>
        <p:nvPicPr>
          <p:cNvPr id="30" name="Picture 29">
            <a:extLst>
              <a:ext uri="{FF2B5EF4-FFF2-40B4-BE49-F238E27FC236}">
                <a16:creationId xmlns:a16="http://schemas.microsoft.com/office/drawing/2014/main" id="{0FCD8A41-B156-5ABB-9B74-65E5F2812AFD}"/>
              </a:ext>
            </a:extLst>
          </p:cNvPr>
          <p:cNvPicPr>
            <a:picLocks noChangeAspect="1"/>
          </p:cNvPicPr>
          <p:nvPr/>
        </p:nvPicPr>
        <p:blipFill>
          <a:blip r:embed="rId3"/>
          <a:stretch>
            <a:fillRect/>
          </a:stretch>
        </p:blipFill>
        <p:spPr>
          <a:xfrm>
            <a:off x="5876417" y="977431"/>
            <a:ext cx="1357691" cy="876422"/>
          </a:xfrm>
          <a:prstGeom prst="rect">
            <a:avLst/>
          </a:prstGeom>
        </p:spPr>
      </p:pic>
      <p:pic>
        <p:nvPicPr>
          <p:cNvPr id="32" name="Picture 31">
            <a:extLst>
              <a:ext uri="{FF2B5EF4-FFF2-40B4-BE49-F238E27FC236}">
                <a16:creationId xmlns:a16="http://schemas.microsoft.com/office/drawing/2014/main" id="{765D19D7-CD40-30D7-A839-D66A96A9CF1E}"/>
              </a:ext>
            </a:extLst>
          </p:cNvPr>
          <p:cNvPicPr>
            <a:picLocks noChangeAspect="1"/>
          </p:cNvPicPr>
          <p:nvPr/>
        </p:nvPicPr>
        <p:blipFill>
          <a:blip r:embed="rId4"/>
          <a:stretch>
            <a:fillRect/>
          </a:stretch>
        </p:blipFill>
        <p:spPr>
          <a:xfrm>
            <a:off x="7234108" y="959534"/>
            <a:ext cx="1742112" cy="876422"/>
          </a:xfrm>
          <a:prstGeom prst="rect">
            <a:avLst/>
          </a:prstGeom>
        </p:spPr>
      </p:pic>
      <p:pic>
        <p:nvPicPr>
          <p:cNvPr id="36" name="Picture 35">
            <a:extLst>
              <a:ext uri="{FF2B5EF4-FFF2-40B4-BE49-F238E27FC236}">
                <a16:creationId xmlns:a16="http://schemas.microsoft.com/office/drawing/2014/main" id="{9DCB6D7C-EC70-A411-ACFC-E07338B3F3C3}"/>
              </a:ext>
            </a:extLst>
          </p:cNvPr>
          <p:cNvPicPr>
            <a:picLocks noChangeAspect="1"/>
          </p:cNvPicPr>
          <p:nvPr/>
        </p:nvPicPr>
        <p:blipFill>
          <a:blip r:embed="rId5"/>
          <a:stretch>
            <a:fillRect/>
          </a:stretch>
        </p:blipFill>
        <p:spPr>
          <a:xfrm>
            <a:off x="8976220" y="951146"/>
            <a:ext cx="1686160" cy="876422"/>
          </a:xfrm>
          <a:prstGeom prst="rect">
            <a:avLst/>
          </a:prstGeom>
        </p:spPr>
      </p:pic>
      <p:pic>
        <p:nvPicPr>
          <p:cNvPr id="40" name="Picture 39">
            <a:extLst>
              <a:ext uri="{FF2B5EF4-FFF2-40B4-BE49-F238E27FC236}">
                <a16:creationId xmlns:a16="http://schemas.microsoft.com/office/drawing/2014/main" id="{A5BABC83-5A4F-FAB1-AF4E-377F3EEB0124}"/>
              </a:ext>
            </a:extLst>
          </p:cNvPr>
          <p:cNvPicPr>
            <a:picLocks noChangeAspect="1"/>
          </p:cNvPicPr>
          <p:nvPr/>
        </p:nvPicPr>
        <p:blipFill>
          <a:blip r:embed="rId6"/>
          <a:stretch>
            <a:fillRect/>
          </a:stretch>
        </p:blipFill>
        <p:spPr>
          <a:xfrm>
            <a:off x="6264791" y="3214292"/>
            <a:ext cx="2105319" cy="800212"/>
          </a:xfrm>
          <a:prstGeom prst="rect">
            <a:avLst/>
          </a:prstGeom>
        </p:spPr>
      </p:pic>
      <p:pic>
        <p:nvPicPr>
          <p:cNvPr id="42" name="Picture 41">
            <a:extLst>
              <a:ext uri="{FF2B5EF4-FFF2-40B4-BE49-F238E27FC236}">
                <a16:creationId xmlns:a16="http://schemas.microsoft.com/office/drawing/2014/main" id="{4E9D7D8B-CBF3-9EBB-54BB-7C00BA372A62}"/>
              </a:ext>
            </a:extLst>
          </p:cNvPr>
          <p:cNvPicPr>
            <a:picLocks noChangeAspect="1"/>
          </p:cNvPicPr>
          <p:nvPr/>
        </p:nvPicPr>
        <p:blipFill>
          <a:blip r:embed="rId7"/>
          <a:stretch>
            <a:fillRect/>
          </a:stretch>
        </p:blipFill>
        <p:spPr>
          <a:xfrm>
            <a:off x="8376507" y="3214292"/>
            <a:ext cx="1648055" cy="762106"/>
          </a:xfrm>
          <a:prstGeom prst="rect">
            <a:avLst/>
          </a:prstGeom>
        </p:spPr>
      </p:pic>
      <p:pic>
        <p:nvPicPr>
          <p:cNvPr id="44" name="Picture 43">
            <a:extLst>
              <a:ext uri="{FF2B5EF4-FFF2-40B4-BE49-F238E27FC236}">
                <a16:creationId xmlns:a16="http://schemas.microsoft.com/office/drawing/2014/main" id="{C4966798-1F8B-53CF-50CA-92EE359CCB0B}"/>
              </a:ext>
            </a:extLst>
          </p:cNvPr>
          <p:cNvPicPr>
            <a:picLocks noChangeAspect="1"/>
          </p:cNvPicPr>
          <p:nvPr/>
        </p:nvPicPr>
        <p:blipFill>
          <a:blip r:embed="rId8"/>
          <a:stretch>
            <a:fillRect/>
          </a:stretch>
        </p:blipFill>
        <p:spPr>
          <a:xfrm>
            <a:off x="5950910" y="2074061"/>
            <a:ext cx="4963218" cy="847843"/>
          </a:xfrm>
          <a:prstGeom prst="rect">
            <a:avLst/>
          </a:prstGeom>
        </p:spPr>
      </p:pic>
    </p:spTree>
    <p:extLst>
      <p:ext uri="{BB962C8B-B14F-4D97-AF65-F5344CB8AC3E}">
        <p14:creationId xmlns:p14="http://schemas.microsoft.com/office/powerpoint/2010/main" val="1206124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E4092A7-7218-A731-CA56-E9D687E01BFE}"/>
              </a:ext>
            </a:extLst>
          </p:cNvPr>
          <p:cNvSpPr txBox="1"/>
          <p:nvPr/>
        </p:nvSpPr>
        <p:spPr>
          <a:xfrm>
            <a:off x="1442906" y="922789"/>
            <a:ext cx="4976170" cy="523220"/>
          </a:xfrm>
          <a:prstGeom prst="rect">
            <a:avLst/>
          </a:prstGeom>
          <a:noFill/>
        </p:spPr>
        <p:txBody>
          <a:bodyPr wrap="none" rtlCol="0">
            <a:spAutoFit/>
          </a:bodyPr>
          <a:lstStyle/>
          <a:p>
            <a:r>
              <a:rPr lang="en-US" sz="2800" b="1" dirty="0"/>
              <a:t>Title: </a:t>
            </a:r>
            <a:r>
              <a:rPr lang="en-US" sz="2400" b="1" dirty="0"/>
              <a:t>yearly quarterly and month wise sales analysis</a:t>
            </a:r>
            <a:endParaRPr lang="en-IN" sz="2400" b="1" dirty="0"/>
          </a:p>
        </p:txBody>
      </p:sp>
      <p:pic>
        <p:nvPicPr>
          <p:cNvPr id="6" name="Picture 5">
            <a:extLst>
              <a:ext uri="{FF2B5EF4-FFF2-40B4-BE49-F238E27FC236}">
                <a16:creationId xmlns:a16="http://schemas.microsoft.com/office/drawing/2014/main" id="{CE20D936-1AE8-980D-4BD9-CB5C55507AD5}"/>
              </a:ext>
            </a:extLst>
          </p:cNvPr>
          <p:cNvPicPr>
            <a:picLocks noChangeAspect="1"/>
          </p:cNvPicPr>
          <p:nvPr/>
        </p:nvPicPr>
        <p:blipFill>
          <a:blip r:embed="rId2"/>
          <a:stretch>
            <a:fillRect/>
          </a:stretch>
        </p:blipFill>
        <p:spPr>
          <a:xfrm>
            <a:off x="4318936" y="3154261"/>
            <a:ext cx="2776756" cy="1737664"/>
          </a:xfrm>
          <a:prstGeom prst="rect">
            <a:avLst/>
          </a:prstGeom>
        </p:spPr>
      </p:pic>
      <p:pic>
        <p:nvPicPr>
          <p:cNvPr id="8" name="Picture 7">
            <a:extLst>
              <a:ext uri="{FF2B5EF4-FFF2-40B4-BE49-F238E27FC236}">
                <a16:creationId xmlns:a16="http://schemas.microsoft.com/office/drawing/2014/main" id="{88471D64-3628-98A4-8992-748FF422E611}"/>
              </a:ext>
            </a:extLst>
          </p:cNvPr>
          <p:cNvPicPr>
            <a:picLocks noChangeAspect="1"/>
          </p:cNvPicPr>
          <p:nvPr/>
        </p:nvPicPr>
        <p:blipFill>
          <a:blip r:embed="rId3"/>
          <a:stretch>
            <a:fillRect/>
          </a:stretch>
        </p:blipFill>
        <p:spPr>
          <a:xfrm>
            <a:off x="1442906" y="3154261"/>
            <a:ext cx="2776757" cy="1737664"/>
          </a:xfrm>
          <a:prstGeom prst="rect">
            <a:avLst/>
          </a:prstGeom>
        </p:spPr>
      </p:pic>
      <p:pic>
        <p:nvPicPr>
          <p:cNvPr id="10" name="Picture 9">
            <a:extLst>
              <a:ext uri="{FF2B5EF4-FFF2-40B4-BE49-F238E27FC236}">
                <a16:creationId xmlns:a16="http://schemas.microsoft.com/office/drawing/2014/main" id="{CA40B933-319E-F169-4E94-EFFB8B0D1182}"/>
              </a:ext>
            </a:extLst>
          </p:cNvPr>
          <p:cNvPicPr>
            <a:picLocks noChangeAspect="1"/>
          </p:cNvPicPr>
          <p:nvPr/>
        </p:nvPicPr>
        <p:blipFill>
          <a:blip r:embed="rId4"/>
          <a:stretch>
            <a:fillRect/>
          </a:stretch>
        </p:blipFill>
        <p:spPr>
          <a:xfrm>
            <a:off x="7194965" y="3154261"/>
            <a:ext cx="4071450" cy="1737664"/>
          </a:xfrm>
          <a:prstGeom prst="rect">
            <a:avLst/>
          </a:prstGeom>
        </p:spPr>
      </p:pic>
      <p:sp>
        <p:nvSpPr>
          <p:cNvPr id="11" name="TextBox 10">
            <a:extLst>
              <a:ext uri="{FF2B5EF4-FFF2-40B4-BE49-F238E27FC236}">
                <a16:creationId xmlns:a16="http://schemas.microsoft.com/office/drawing/2014/main" id="{54319268-23FD-3683-D2BE-62037AFC42D9}"/>
              </a:ext>
            </a:extLst>
          </p:cNvPr>
          <p:cNvSpPr txBox="1"/>
          <p:nvPr/>
        </p:nvSpPr>
        <p:spPr>
          <a:xfrm>
            <a:off x="1602297" y="1325732"/>
            <a:ext cx="4429388" cy="2339102"/>
          </a:xfrm>
          <a:prstGeom prst="rect">
            <a:avLst/>
          </a:prstGeom>
          <a:noFill/>
        </p:spPr>
        <p:txBody>
          <a:bodyPr wrap="square" rtlCol="0">
            <a:spAutoFit/>
          </a:bodyPr>
          <a:lstStyle/>
          <a:p>
            <a:r>
              <a:rPr lang="en-US" sz="1600" b="1" dirty="0">
                <a:latin typeface="Calisto MT" panose="02040603050505030304" pitchFamily="18" charset="0"/>
              </a:rPr>
              <a:t>1-Sales by Year: 2021 sales decline due to Covid19.</a:t>
            </a:r>
          </a:p>
          <a:p>
            <a:r>
              <a:rPr lang="en-US" sz="1600" b="1" dirty="0">
                <a:latin typeface="Calisto MT" panose="02040603050505030304" pitchFamily="18" charset="0"/>
              </a:rPr>
              <a:t>2022-2023 increase, 2024 decline.</a:t>
            </a:r>
          </a:p>
          <a:p>
            <a:r>
              <a:rPr lang="en-US" sz="1600" b="1" dirty="0">
                <a:latin typeface="Calisto MT" panose="02040603050505030304" pitchFamily="18" charset="0"/>
              </a:rPr>
              <a:t>2-Mostly all quarters doing equal </a:t>
            </a:r>
            <a:r>
              <a:rPr lang="en-US" sz="1600" b="1" dirty="0" err="1">
                <a:latin typeface="Calisto MT" panose="02040603050505030304" pitchFamily="18" charset="0"/>
              </a:rPr>
              <a:t>Sales,No</a:t>
            </a:r>
            <a:r>
              <a:rPr lang="en-US" sz="1600" b="1" dirty="0">
                <a:latin typeface="Calisto MT" panose="02040603050505030304" pitchFamily="18" charset="0"/>
              </a:rPr>
              <a:t> </a:t>
            </a:r>
            <a:r>
              <a:rPr lang="en-US" sz="1600" b="1" dirty="0" err="1">
                <a:latin typeface="Calisto MT" panose="02040603050505030304" pitchFamily="18" charset="0"/>
              </a:rPr>
              <a:t>seaosonal</a:t>
            </a:r>
            <a:r>
              <a:rPr lang="en-US" sz="1600" b="1" dirty="0">
                <a:latin typeface="Calisto MT" panose="02040603050505030304" pitchFamily="18" charset="0"/>
              </a:rPr>
              <a:t> effects </a:t>
            </a:r>
            <a:r>
              <a:rPr lang="en-US" sz="1600" b="1" dirty="0" err="1">
                <a:latin typeface="Calisto MT" panose="02040603050505030304" pitchFamily="18" charset="0"/>
              </a:rPr>
              <a:t>occour</a:t>
            </a:r>
            <a:r>
              <a:rPr lang="en-US" sz="1600" b="1" dirty="0">
                <a:latin typeface="Calisto MT" panose="02040603050505030304" pitchFamily="18" charset="0"/>
              </a:rPr>
              <a:t>.</a:t>
            </a:r>
          </a:p>
          <a:p>
            <a:r>
              <a:rPr lang="en-US" sz="1600" b="1" dirty="0">
                <a:latin typeface="Calisto MT" panose="02040603050505030304" pitchFamily="18" charset="0"/>
              </a:rPr>
              <a:t>3-November and </a:t>
            </a:r>
            <a:r>
              <a:rPr lang="en-US" sz="1600" b="1" dirty="0" err="1">
                <a:latin typeface="Calisto MT" panose="02040603050505030304" pitchFamily="18" charset="0"/>
              </a:rPr>
              <a:t>january</a:t>
            </a:r>
            <a:r>
              <a:rPr lang="en-US" sz="1600" b="1" dirty="0">
                <a:latin typeface="Calisto MT" panose="02040603050505030304" pitchFamily="18" charset="0"/>
              </a:rPr>
              <a:t> month has highest sales due to winters maybe</a:t>
            </a:r>
          </a:p>
          <a:p>
            <a:endParaRPr lang="en-US" sz="1600" b="1" dirty="0">
              <a:latin typeface="Calisto MT" panose="02040603050505030304" pitchFamily="18" charset="0"/>
            </a:endParaRPr>
          </a:p>
          <a:p>
            <a:endParaRPr lang="en-IN" dirty="0"/>
          </a:p>
        </p:txBody>
      </p:sp>
    </p:spTree>
    <p:extLst>
      <p:ext uri="{BB962C8B-B14F-4D97-AF65-F5344CB8AC3E}">
        <p14:creationId xmlns:p14="http://schemas.microsoft.com/office/powerpoint/2010/main" val="2804538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0390664-DEF0-0EF5-B21D-A2DA2A5A51FD}"/>
              </a:ext>
            </a:extLst>
          </p:cNvPr>
          <p:cNvSpPr txBox="1"/>
          <p:nvPr/>
        </p:nvSpPr>
        <p:spPr>
          <a:xfrm>
            <a:off x="386664" y="751344"/>
            <a:ext cx="3711016" cy="2308324"/>
          </a:xfrm>
          <a:prstGeom prst="rect">
            <a:avLst/>
          </a:prstGeom>
          <a:noFill/>
        </p:spPr>
        <p:txBody>
          <a:bodyPr wrap="none" rtlCol="0">
            <a:spAutoFit/>
          </a:bodyPr>
          <a:lstStyle/>
          <a:p>
            <a:r>
              <a:rPr lang="en-US" sz="2400" b="1" dirty="0"/>
              <a:t>Title: Category and Regional Performance</a:t>
            </a:r>
          </a:p>
          <a:p>
            <a:endParaRPr lang="en-US" sz="2400" b="1" dirty="0"/>
          </a:p>
          <a:p>
            <a:endParaRPr lang="en-US" sz="2400" b="1" dirty="0"/>
          </a:p>
          <a:p>
            <a:endParaRPr lang="en-US" sz="2400" b="1" dirty="0"/>
          </a:p>
          <a:p>
            <a:endParaRPr lang="en-US" sz="2400" b="1" dirty="0"/>
          </a:p>
          <a:p>
            <a:endParaRPr lang="en-IN" sz="2400" b="1" dirty="0"/>
          </a:p>
        </p:txBody>
      </p:sp>
      <p:sp>
        <p:nvSpPr>
          <p:cNvPr id="12" name="Rectangle 2">
            <a:extLst>
              <a:ext uri="{FF2B5EF4-FFF2-40B4-BE49-F238E27FC236}">
                <a16:creationId xmlns:a16="http://schemas.microsoft.com/office/drawing/2014/main" id="{6AF6C824-BCA6-E590-72A5-B4F689BBC467}"/>
              </a:ext>
            </a:extLst>
          </p:cNvPr>
          <p:cNvSpPr>
            <a:spLocks noChangeArrowheads="1"/>
          </p:cNvSpPr>
          <p:nvPr/>
        </p:nvSpPr>
        <p:spPr bwMode="auto">
          <a:xfrm flipH="1" flipV="1">
            <a:off x="248786" y="427784"/>
            <a:ext cx="16227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
        <p:nvSpPr>
          <p:cNvPr id="21" name="Rectangle 8">
            <a:extLst>
              <a:ext uri="{FF2B5EF4-FFF2-40B4-BE49-F238E27FC236}">
                <a16:creationId xmlns:a16="http://schemas.microsoft.com/office/drawing/2014/main" id="{E49F1D42-C9F7-CEB1-C2DF-F36D2FCB3EC5}"/>
              </a:ext>
            </a:extLst>
          </p:cNvPr>
          <p:cNvSpPr>
            <a:spLocks noChangeArrowheads="1"/>
          </p:cNvSpPr>
          <p:nvPr/>
        </p:nvSpPr>
        <p:spPr bwMode="auto">
          <a:xfrm>
            <a:off x="386664" y="877019"/>
            <a:ext cx="3735412"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tx1"/>
              </a:solidFill>
              <a:effectLst/>
              <a:latin typeface="Calisto MT" panose="0204060305050503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Calisto MT" panose="02040603050505030304" pitchFamily="18" charset="0"/>
              </a:rPr>
              <a:t>Top Categories: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Calisto MT" panose="02040603050505030304" pitchFamily="18" charset="0"/>
              </a:rPr>
              <a:t>1-shoes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Calisto MT" panose="02040603050505030304" pitchFamily="18" charset="0"/>
              </a:rPr>
              <a:t>2-tops</a:t>
            </a:r>
            <a:endParaRPr lang="en-US" altLang="en-US" sz="1600" b="1" dirty="0">
              <a:latin typeface="Calisto MT" panose="0204060305050503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Calisto MT" panose="02040603050505030304" pitchFamily="18" charset="0"/>
              </a:rPr>
              <a:t>3- bottoms</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Calisto MT" panose="02040603050505030304" pitchFamily="18" charset="0"/>
              </a:rPr>
              <a:t> 4</a:t>
            </a:r>
            <a:r>
              <a:rPr lang="en-US" altLang="en-US" sz="1600" b="1" dirty="0">
                <a:latin typeface="Calisto MT" panose="02040603050505030304" pitchFamily="18" charset="0"/>
              </a:rPr>
              <a:t>-</a:t>
            </a:r>
            <a:r>
              <a:rPr kumimoji="0" lang="en-US" altLang="en-US" sz="1600" b="1" i="0" u="none" strike="noStrike" cap="none" normalizeH="0" baseline="0" dirty="0">
                <a:ln>
                  <a:noFill/>
                </a:ln>
                <a:solidFill>
                  <a:schemeClr val="tx1"/>
                </a:solidFill>
                <a:effectLst/>
                <a:latin typeface="Calisto MT" panose="02040603050505030304" pitchFamily="18" charset="0"/>
              </a:rPr>
              <a:t>accessories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1" i="0" u="none" strike="noStrike" cap="none" normalizeH="0" baseline="0" dirty="0">
              <a:ln>
                <a:noFill/>
              </a:ln>
              <a:solidFill>
                <a:schemeClr val="tx1"/>
              </a:solidFill>
              <a:effectLst/>
              <a:latin typeface="Calisto MT" panose="0204060305050503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Calisto MT" panose="02040603050505030304" pitchFamily="18" charset="0"/>
              </a:rPr>
              <a:t>Top Sub-Categories:</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Calisto MT" panose="02040603050505030304" pitchFamily="18" charset="0"/>
              </a:rPr>
              <a:t>1-TShirt</a:t>
            </a:r>
          </a:p>
          <a:p>
            <a:pPr marL="0" marR="0" lvl="0" indent="0" algn="l" defTabSz="914400" rtl="0" eaLnBrk="0" fontAlgn="base" latinLnBrk="0" hangingPunct="0">
              <a:lnSpc>
                <a:spcPct val="100000"/>
              </a:lnSpc>
              <a:spcBef>
                <a:spcPct val="0"/>
              </a:spcBef>
              <a:spcAft>
                <a:spcPct val="0"/>
              </a:spcAft>
              <a:buClrTx/>
              <a:buSzTx/>
              <a:tabLst/>
            </a:pPr>
            <a:r>
              <a:rPr lang="en-US" altLang="en-US" sz="1600" b="1" dirty="0">
                <a:latin typeface="Calisto MT" panose="02040603050505030304" pitchFamily="18" charset="0"/>
              </a:rPr>
              <a:t>2-Shirt</a:t>
            </a:r>
          </a:p>
          <a:p>
            <a:pPr marL="0" marR="0" lvl="0" indent="0" algn="l" defTabSz="914400" rtl="0" eaLnBrk="0" fontAlgn="base" latinLnBrk="0" hangingPunct="0">
              <a:lnSpc>
                <a:spcPct val="100000"/>
              </a:lnSpc>
              <a:spcBef>
                <a:spcPct val="0"/>
              </a:spcBef>
              <a:spcAft>
                <a:spcPct val="0"/>
              </a:spcAft>
              <a:buClrTx/>
              <a:buSzTx/>
              <a:tabLst/>
            </a:pPr>
            <a:r>
              <a:rPr lang="en-US" altLang="en-US" sz="1600" b="1" dirty="0">
                <a:latin typeface="Calisto MT" panose="02040603050505030304" pitchFamily="18" charset="0"/>
              </a:rPr>
              <a:t>3</a:t>
            </a:r>
            <a:r>
              <a:rPr kumimoji="0" lang="en-US" altLang="en-US" sz="1600" b="1" i="0" u="none" strike="noStrike" cap="none" normalizeH="0" baseline="0" dirty="0">
                <a:ln>
                  <a:noFill/>
                </a:ln>
                <a:solidFill>
                  <a:schemeClr val="tx1"/>
                </a:solidFill>
                <a:effectLst/>
                <a:latin typeface="Calisto MT" panose="02040603050505030304" pitchFamily="18" charset="0"/>
              </a:rPr>
              <a:t>-</a:t>
            </a:r>
            <a:r>
              <a:rPr lang="en-US" altLang="en-US" sz="1600" b="1" dirty="0">
                <a:latin typeface="Calisto MT" panose="02040603050505030304" pitchFamily="18" charset="0"/>
              </a:rPr>
              <a:t>S</a:t>
            </a:r>
            <a:r>
              <a:rPr kumimoji="0" lang="en-US" altLang="en-US" sz="1600" b="1" i="0" u="none" strike="noStrike" cap="none" normalizeH="0" baseline="0" dirty="0">
                <a:ln>
                  <a:noFill/>
                </a:ln>
                <a:solidFill>
                  <a:schemeClr val="tx1"/>
                </a:solidFill>
                <a:effectLst/>
                <a:latin typeface="Calisto MT" panose="02040603050505030304" pitchFamily="18" charset="0"/>
              </a:rPr>
              <a:t>neakers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1" i="0" u="none" strike="noStrike" cap="none" normalizeH="0" baseline="0" dirty="0">
              <a:ln>
                <a:noFill/>
              </a:ln>
              <a:solidFill>
                <a:schemeClr val="tx1"/>
              </a:solidFill>
              <a:effectLst/>
              <a:latin typeface="Calisto MT" panose="0204060305050503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Calisto MT" panose="02040603050505030304" pitchFamily="18" charset="0"/>
              </a:rPr>
              <a:t>Top States: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Calisto MT" panose="02040603050505030304" pitchFamily="18" charset="0"/>
              </a:rPr>
              <a:t>1-delhi,</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Calisto MT" panose="02040603050505030304" pitchFamily="18" charset="0"/>
              </a:rPr>
              <a:t>2-maharashtra,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Calisto MT" panose="02040603050505030304" pitchFamily="18" charset="0"/>
              </a:rPr>
              <a:t>3-westbengal </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600" b="1" dirty="0">
                <a:latin typeface="Calisto MT" panose="02040603050505030304" pitchFamily="18" charset="0"/>
              </a:rPr>
              <a:t>4.Gujrat</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600" b="1" dirty="0">
              <a:latin typeface="Calisto MT" panose="0204060305050503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Calisto MT" panose="02040603050505030304" pitchFamily="18" charset="0"/>
              </a:rPr>
              <a:t>Top cities:</a:t>
            </a:r>
          </a:p>
          <a:p>
            <a:pPr marL="0" marR="0" lvl="0" indent="0" algn="l" defTabSz="914400" rtl="0" eaLnBrk="0" fontAlgn="base" latinLnBrk="0" hangingPunct="0">
              <a:lnSpc>
                <a:spcPct val="100000"/>
              </a:lnSpc>
              <a:spcBef>
                <a:spcPct val="0"/>
              </a:spcBef>
              <a:spcAft>
                <a:spcPct val="0"/>
              </a:spcAft>
              <a:buClrTx/>
              <a:buSzTx/>
              <a:tabLst/>
            </a:pPr>
            <a:r>
              <a:rPr lang="en-US" altLang="en-US" sz="1600" b="1" dirty="0">
                <a:latin typeface="Calisto MT" panose="02040603050505030304" pitchFamily="18" charset="0"/>
              </a:rPr>
              <a:t>1.Delhi,</a:t>
            </a:r>
          </a:p>
          <a:p>
            <a:pPr marL="0" marR="0" lvl="0" indent="0" algn="l" defTabSz="914400" rtl="0" eaLnBrk="0" fontAlgn="base" latinLnBrk="0" hangingPunct="0">
              <a:lnSpc>
                <a:spcPct val="100000"/>
              </a:lnSpc>
              <a:spcBef>
                <a:spcPct val="0"/>
              </a:spcBef>
              <a:spcAft>
                <a:spcPct val="0"/>
              </a:spcAft>
              <a:buClrTx/>
              <a:buSzTx/>
              <a:tabLst/>
            </a:pPr>
            <a:r>
              <a:rPr lang="en-US" altLang="en-US" sz="1600" b="1" dirty="0">
                <a:latin typeface="Calisto MT" panose="02040603050505030304" pitchFamily="18" charset="0"/>
              </a:rPr>
              <a:t>2.Ahmedabad,</a:t>
            </a:r>
          </a:p>
          <a:p>
            <a:pPr marL="0" marR="0" lvl="0" indent="0" algn="l" defTabSz="914400" rtl="0" eaLnBrk="0" fontAlgn="base" latinLnBrk="0" hangingPunct="0">
              <a:lnSpc>
                <a:spcPct val="100000"/>
              </a:lnSpc>
              <a:spcBef>
                <a:spcPct val="0"/>
              </a:spcBef>
              <a:spcAft>
                <a:spcPct val="0"/>
              </a:spcAft>
              <a:buClrTx/>
              <a:buSzTx/>
              <a:tabLst/>
            </a:pPr>
            <a:r>
              <a:rPr lang="en-US" altLang="en-US" sz="1600" b="1" dirty="0">
                <a:latin typeface="Calisto MT" panose="02040603050505030304" pitchFamily="18" charset="0"/>
              </a:rPr>
              <a:t>3.Durgapur</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1" i="0" u="none" strike="noStrike" cap="none" normalizeH="0" baseline="0" dirty="0">
              <a:ln>
                <a:noFill/>
              </a:ln>
              <a:solidFill>
                <a:schemeClr val="tx1"/>
              </a:solidFill>
              <a:effectLst/>
              <a:latin typeface="+mj-lt"/>
            </a:endParaRPr>
          </a:p>
        </p:txBody>
      </p:sp>
      <p:pic>
        <p:nvPicPr>
          <p:cNvPr id="32" name="Picture 31">
            <a:extLst>
              <a:ext uri="{FF2B5EF4-FFF2-40B4-BE49-F238E27FC236}">
                <a16:creationId xmlns:a16="http://schemas.microsoft.com/office/drawing/2014/main" id="{093866EF-6BC5-B967-E037-A1DD323921F7}"/>
              </a:ext>
            </a:extLst>
          </p:cNvPr>
          <p:cNvPicPr>
            <a:picLocks noChangeAspect="1"/>
          </p:cNvPicPr>
          <p:nvPr/>
        </p:nvPicPr>
        <p:blipFill>
          <a:blip r:embed="rId3"/>
          <a:stretch>
            <a:fillRect/>
          </a:stretch>
        </p:blipFill>
        <p:spPr>
          <a:xfrm>
            <a:off x="5019275" y="522205"/>
            <a:ext cx="3445217" cy="2340583"/>
          </a:xfrm>
          <a:prstGeom prst="rect">
            <a:avLst/>
          </a:prstGeom>
        </p:spPr>
      </p:pic>
      <p:pic>
        <p:nvPicPr>
          <p:cNvPr id="36" name="Picture 35">
            <a:extLst>
              <a:ext uri="{FF2B5EF4-FFF2-40B4-BE49-F238E27FC236}">
                <a16:creationId xmlns:a16="http://schemas.microsoft.com/office/drawing/2014/main" id="{D486EB62-F2EA-AADE-800A-10319AF4DE70}"/>
              </a:ext>
            </a:extLst>
          </p:cNvPr>
          <p:cNvPicPr>
            <a:picLocks noChangeAspect="1"/>
          </p:cNvPicPr>
          <p:nvPr/>
        </p:nvPicPr>
        <p:blipFill>
          <a:blip r:embed="rId4"/>
          <a:stretch>
            <a:fillRect/>
          </a:stretch>
        </p:blipFill>
        <p:spPr>
          <a:xfrm>
            <a:off x="8623883" y="528232"/>
            <a:ext cx="2682700" cy="2334556"/>
          </a:xfrm>
          <a:prstGeom prst="rect">
            <a:avLst/>
          </a:prstGeom>
        </p:spPr>
      </p:pic>
      <p:pic>
        <p:nvPicPr>
          <p:cNvPr id="38" name="Picture 37">
            <a:extLst>
              <a:ext uri="{FF2B5EF4-FFF2-40B4-BE49-F238E27FC236}">
                <a16:creationId xmlns:a16="http://schemas.microsoft.com/office/drawing/2014/main" id="{0CD77F7A-6538-91E1-EA2F-1DD702E236C2}"/>
              </a:ext>
            </a:extLst>
          </p:cNvPr>
          <p:cNvPicPr>
            <a:picLocks noChangeAspect="1"/>
          </p:cNvPicPr>
          <p:nvPr/>
        </p:nvPicPr>
        <p:blipFill>
          <a:blip r:embed="rId5"/>
          <a:stretch>
            <a:fillRect/>
          </a:stretch>
        </p:blipFill>
        <p:spPr>
          <a:xfrm>
            <a:off x="5019274" y="3012980"/>
            <a:ext cx="3445218" cy="2909648"/>
          </a:xfrm>
          <a:prstGeom prst="rect">
            <a:avLst/>
          </a:prstGeom>
        </p:spPr>
      </p:pic>
      <p:pic>
        <p:nvPicPr>
          <p:cNvPr id="40" name="Picture 39">
            <a:extLst>
              <a:ext uri="{FF2B5EF4-FFF2-40B4-BE49-F238E27FC236}">
                <a16:creationId xmlns:a16="http://schemas.microsoft.com/office/drawing/2014/main" id="{9D59138C-E365-0BAE-A956-7B2C4D0E82C6}"/>
              </a:ext>
            </a:extLst>
          </p:cNvPr>
          <p:cNvPicPr>
            <a:picLocks noChangeAspect="1"/>
          </p:cNvPicPr>
          <p:nvPr/>
        </p:nvPicPr>
        <p:blipFill>
          <a:blip r:embed="rId6"/>
          <a:stretch>
            <a:fillRect/>
          </a:stretch>
        </p:blipFill>
        <p:spPr>
          <a:xfrm>
            <a:off x="8623883" y="3037817"/>
            <a:ext cx="2743200" cy="2775754"/>
          </a:xfrm>
          <a:prstGeom prst="rect">
            <a:avLst/>
          </a:prstGeom>
        </p:spPr>
      </p:pic>
    </p:spTree>
    <p:extLst>
      <p:ext uri="{BB962C8B-B14F-4D97-AF65-F5344CB8AC3E}">
        <p14:creationId xmlns:p14="http://schemas.microsoft.com/office/powerpoint/2010/main" val="26073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DFF43D65-B89A-5635-C9C2-4FE6E38FA9DF}"/>
              </a:ext>
            </a:extLst>
          </p:cNvPr>
          <p:cNvSpPr>
            <a:spLocks noChangeArrowheads="1"/>
          </p:cNvSpPr>
          <p:nvPr/>
        </p:nvSpPr>
        <p:spPr bwMode="auto">
          <a:xfrm>
            <a:off x="152400" y="-32268"/>
            <a:ext cx="409599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and monthly order trends (Line Chart) </a:t>
            </a:r>
          </a:p>
        </p:txBody>
      </p:sp>
      <p:sp>
        <p:nvSpPr>
          <p:cNvPr id="9" name="TextBox 8">
            <a:extLst>
              <a:ext uri="{FF2B5EF4-FFF2-40B4-BE49-F238E27FC236}">
                <a16:creationId xmlns:a16="http://schemas.microsoft.com/office/drawing/2014/main" id="{09236DCF-F181-868F-E6EE-F88D82E97731}"/>
              </a:ext>
            </a:extLst>
          </p:cNvPr>
          <p:cNvSpPr txBox="1"/>
          <p:nvPr/>
        </p:nvSpPr>
        <p:spPr>
          <a:xfrm>
            <a:off x="1526797" y="956345"/>
            <a:ext cx="2907527" cy="584775"/>
          </a:xfrm>
          <a:prstGeom prst="rect">
            <a:avLst/>
          </a:prstGeom>
          <a:noFill/>
        </p:spPr>
        <p:txBody>
          <a:bodyPr wrap="none" rtlCol="0">
            <a:spAutoFit/>
          </a:bodyPr>
          <a:lstStyle/>
          <a:p>
            <a:r>
              <a:rPr lang="en-IN" sz="3200" b="1" dirty="0"/>
              <a:t>using </a:t>
            </a:r>
            <a:r>
              <a:rPr lang="en-IN" sz="3200" b="1" dirty="0" err="1"/>
              <a:t>sql</a:t>
            </a:r>
            <a:r>
              <a:rPr lang="en-IN" sz="3200" b="1" dirty="0"/>
              <a:t> sales analysis</a:t>
            </a:r>
          </a:p>
        </p:txBody>
      </p:sp>
      <p:pic>
        <p:nvPicPr>
          <p:cNvPr id="11" name="Picture 10">
            <a:extLst>
              <a:ext uri="{FF2B5EF4-FFF2-40B4-BE49-F238E27FC236}">
                <a16:creationId xmlns:a16="http://schemas.microsoft.com/office/drawing/2014/main" id="{AD55A93E-9200-3809-AC11-D4013743B33E}"/>
              </a:ext>
            </a:extLst>
          </p:cNvPr>
          <p:cNvPicPr>
            <a:picLocks noChangeAspect="1"/>
          </p:cNvPicPr>
          <p:nvPr/>
        </p:nvPicPr>
        <p:blipFill>
          <a:blip r:embed="rId3"/>
          <a:stretch>
            <a:fillRect/>
          </a:stretch>
        </p:blipFill>
        <p:spPr>
          <a:xfrm>
            <a:off x="1526797" y="1541120"/>
            <a:ext cx="3330429" cy="1564546"/>
          </a:xfrm>
          <a:prstGeom prst="rect">
            <a:avLst/>
          </a:prstGeom>
        </p:spPr>
      </p:pic>
      <p:pic>
        <p:nvPicPr>
          <p:cNvPr id="14" name="Picture 13">
            <a:extLst>
              <a:ext uri="{FF2B5EF4-FFF2-40B4-BE49-F238E27FC236}">
                <a16:creationId xmlns:a16="http://schemas.microsoft.com/office/drawing/2014/main" id="{194DD44B-899A-BD50-EB3F-6B5382D320AC}"/>
              </a:ext>
            </a:extLst>
          </p:cNvPr>
          <p:cNvPicPr>
            <a:picLocks noChangeAspect="1"/>
          </p:cNvPicPr>
          <p:nvPr/>
        </p:nvPicPr>
        <p:blipFill>
          <a:blip r:embed="rId4"/>
          <a:stretch>
            <a:fillRect/>
          </a:stretch>
        </p:blipFill>
        <p:spPr>
          <a:xfrm>
            <a:off x="7021585" y="919667"/>
            <a:ext cx="4219744" cy="1789977"/>
          </a:xfrm>
          <a:prstGeom prst="rect">
            <a:avLst/>
          </a:prstGeom>
        </p:spPr>
      </p:pic>
      <p:pic>
        <p:nvPicPr>
          <p:cNvPr id="16" name="Picture 15">
            <a:extLst>
              <a:ext uri="{FF2B5EF4-FFF2-40B4-BE49-F238E27FC236}">
                <a16:creationId xmlns:a16="http://schemas.microsoft.com/office/drawing/2014/main" id="{EAE18254-5C89-544F-3550-3A698BAA8887}"/>
              </a:ext>
            </a:extLst>
          </p:cNvPr>
          <p:cNvPicPr>
            <a:picLocks noChangeAspect="1"/>
          </p:cNvPicPr>
          <p:nvPr/>
        </p:nvPicPr>
        <p:blipFill>
          <a:blip r:embed="rId5"/>
          <a:stretch>
            <a:fillRect/>
          </a:stretch>
        </p:blipFill>
        <p:spPr>
          <a:xfrm>
            <a:off x="1526797" y="3238150"/>
            <a:ext cx="3464653" cy="1755395"/>
          </a:xfrm>
          <a:prstGeom prst="rect">
            <a:avLst/>
          </a:prstGeom>
        </p:spPr>
      </p:pic>
      <p:pic>
        <p:nvPicPr>
          <p:cNvPr id="23" name="Picture 22">
            <a:extLst>
              <a:ext uri="{FF2B5EF4-FFF2-40B4-BE49-F238E27FC236}">
                <a16:creationId xmlns:a16="http://schemas.microsoft.com/office/drawing/2014/main" id="{A07D6D90-367D-107F-CA7A-2CDECD9305DE}"/>
              </a:ext>
            </a:extLst>
          </p:cNvPr>
          <p:cNvPicPr>
            <a:picLocks noChangeAspect="1"/>
          </p:cNvPicPr>
          <p:nvPr/>
        </p:nvPicPr>
        <p:blipFill>
          <a:blip r:embed="rId6"/>
          <a:stretch>
            <a:fillRect/>
          </a:stretch>
        </p:blipFill>
        <p:spPr>
          <a:xfrm>
            <a:off x="7129809" y="2853996"/>
            <a:ext cx="4111520" cy="2211213"/>
          </a:xfrm>
          <a:prstGeom prst="rect">
            <a:avLst/>
          </a:prstGeom>
        </p:spPr>
      </p:pic>
      <p:sp>
        <p:nvSpPr>
          <p:cNvPr id="24" name="TextBox 23">
            <a:extLst>
              <a:ext uri="{FF2B5EF4-FFF2-40B4-BE49-F238E27FC236}">
                <a16:creationId xmlns:a16="http://schemas.microsoft.com/office/drawing/2014/main" id="{EC3F905A-F1AB-7872-E7CB-68A79651FAB9}"/>
              </a:ext>
            </a:extLst>
          </p:cNvPr>
          <p:cNvSpPr txBox="1"/>
          <p:nvPr/>
        </p:nvSpPr>
        <p:spPr>
          <a:xfrm>
            <a:off x="5095525" y="4291907"/>
            <a:ext cx="2056397" cy="369332"/>
          </a:xfrm>
          <a:prstGeom prst="rect">
            <a:avLst/>
          </a:prstGeom>
          <a:noFill/>
        </p:spPr>
        <p:txBody>
          <a:bodyPr wrap="none" rtlCol="0">
            <a:spAutoFit/>
          </a:bodyPr>
          <a:lstStyle/>
          <a:p>
            <a:r>
              <a:rPr lang="en-IN" dirty="0">
                <a:latin typeface="Calisto MT" panose="02040603050505030304" pitchFamily="18" charset="0"/>
              </a:rPr>
              <a:t>Top sales by brand </a:t>
            </a:r>
          </a:p>
        </p:txBody>
      </p:sp>
      <p:sp>
        <p:nvSpPr>
          <p:cNvPr id="25" name="Arrow: Right 24">
            <a:extLst>
              <a:ext uri="{FF2B5EF4-FFF2-40B4-BE49-F238E27FC236}">
                <a16:creationId xmlns:a16="http://schemas.microsoft.com/office/drawing/2014/main" id="{A1CFD24E-0FFF-40A0-405F-4DBD4CEADBA4}"/>
              </a:ext>
            </a:extLst>
          </p:cNvPr>
          <p:cNvSpPr/>
          <p:nvPr/>
        </p:nvSpPr>
        <p:spPr>
          <a:xfrm>
            <a:off x="4397536" y="4267703"/>
            <a:ext cx="645952"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C27DDF7A-39FC-3BAA-8CB0-02D22E09C55C}"/>
              </a:ext>
            </a:extLst>
          </p:cNvPr>
          <p:cNvSpPr txBox="1"/>
          <p:nvPr/>
        </p:nvSpPr>
        <p:spPr>
          <a:xfrm>
            <a:off x="4991450" y="3198929"/>
            <a:ext cx="1692479" cy="369332"/>
          </a:xfrm>
          <a:prstGeom prst="rect">
            <a:avLst/>
          </a:prstGeom>
          <a:noFill/>
        </p:spPr>
        <p:txBody>
          <a:bodyPr wrap="square">
            <a:spAutoFit/>
          </a:bodyPr>
          <a:lstStyle/>
          <a:p>
            <a:r>
              <a:rPr lang="en-IN" dirty="0">
                <a:latin typeface="Calisto MT" panose="02040603050505030304" pitchFamily="18" charset="0"/>
              </a:rPr>
              <a:t>Top categories</a:t>
            </a:r>
          </a:p>
        </p:txBody>
      </p:sp>
      <p:sp>
        <p:nvSpPr>
          <p:cNvPr id="29" name="Arrow: Left 28">
            <a:extLst>
              <a:ext uri="{FF2B5EF4-FFF2-40B4-BE49-F238E27FC236}">
                <a16:creationId xmlns:a16="http://schemas.microsoft.com/office/drawing/2014/main" id="{7332BB5D-F651-9C8E-60EF-28B72C628210}"/>
              </a:ext>
            </a:extLst>
          </p:cNvPr>
          <p:cNvSpPr/>
          <p:nvPr/>
        </p:nvSpPr>
        <p:spPr>
          <a:xfrm>
            <a:off x="6643247" y="3105666"/>
            <a:ext cx="620786"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C95A7388-8688-457D-4A61-F775627D12D6}"/>
              </a:ext>
            </a:extLst>
          </p:cNvPr>
          <p:cNvSpPr txBox="1"/>
          <p:nvPr/>
        </p:nvSpPr>
        <p:spPr>
          <a:xfrm>
            <a:off x="4248393" y="2495124"/>
            <a:ext cx="2995288" cy="369332"/>
          </a:xfrm>
          <a:prstGeom prst="rect">
            <a:avLst/>
          </a:prstGeom>
          <a:noFill/>
        </p:spPr>
        <p:txBody>
          <a:bodyPr wrap="square" rtlCol="0">
            <a:spAutoFit/>
          </a:bodyPr>
          <a:lstStyle/>
          <a:p>
            <a:r>
              <a:rPr lang="en-IN" dirty="0">
                <a:latin typeface="Calisto MT" panose="02040603050505030304" pitchFamily="18" charset="0"/>
              </a:rPr>
              <a:t>Year wise sales brand wise</a:t>
            </a:r>
          </a:p>
        </p:txBody>
      </p:sp>
      <p:sp>
        <p:nvSpPr>
          <p:cNvPr id="32" name="Arrow: Right 31">
            <a:extLst>
              <a:ext uri="{FF2B5EF4-FFF2-40B4-BE49-F238E27FC236}">
                <a16:creationId xmlns:a16="http://schemas.microsoft.com/office/drawing/2014/main" id="{54EB34CC-C6F9-AD02-0B7B-271834F987D6}"/>
              </a:ext>
            </a:extLst>
          </p:cNvPr>
          <p:cNvSpPr/>
          <p:nvPr/>
        </p:nvSpPr>
        <p:spPr>
          <a:xfrm>
            <a:off x="3627607" y="2524978"/>
            <a:ext cx="620786" cy="36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3CD00C64-0403-E985-E743-3C28FEFACA20}"/>
              </a:ext>
            </a:extLst>
          </p:cNvPr>
          <p:cNvSpPr txBox="1"/>
          <p:nvPr/>
        </p:nvSpPr>
        <p:spPr>
          <a:xfrm>
            <a:off x="5466389" y="1352990"/>
            <a:ext cx="1495640" cy="923330"/>
          </a:xfrm>
          <a:prstGeom prst="rect">
            <a:avLst/>
          </a:prstGeom>
          <a:noFill/>
        </p:spPr>
        <p:txBody>
          <a:bodyPr wrap="square" rtlCol="0">
            <a:spAutoFit/>
          </a:bodyPr>
          <a:lstStyle/>
          <a:p>
            <a:r>
              <a:rPr lang="en-IN" dirty="0">
                <a:latin typeface="Calisto MT" panose="02040603050505030304" pitchFamily="18" charset="0"/>
              </a:rPr>
              <a:t>Month wise sales brand wise</a:t>
            </a:r>
          </a:p>
        </p:txBody>
      </p:sp>
      <p:sp>
        <p:nvSpPr>
          <p:cNvPr id="34" name="Arrow: Left 33">
            <a:extLst>
              <a:ext uri="{FF2B5EF4-FFF2-40B4-BE49-F238E27FC236}">
                <a16:creationId xmlns:a16="http://schemas.microsoft.com/office/drawing/2014/main" id="{DAF89650-69F7-FAB4-FB38-DA4ED6016924}"/>
              </a:ext>
            </a:extLst>
          </p:cNvPr>
          <p:cNvSpPr/>
          <p:nvPr/>
        </p:nvSpPr>
        <p:spPr>
          <a:xfrm>
            <a:off x="6962029" y="1566130"/>
            <a:ext cx="646786" cy="2825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06516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BA36FCD-6FC2-A47F-C06B-C6A244461FDC}"/>
              </a:ext>
            </a:extLst>
          </p:cNvPr>
          <p:cNvPicPr>
            <a:picLocks noChangeAspect="1"/>
          </p:cNvPicPr>
          <p:nvPr/>
        </p:nvPicPr>
        <p:blipFill>
          <a:blip r:embed="rId3"/>
          <a:stretch>
            <a:fillRect/>
          </a:stretch>
        </p:blipFill>
        <p:spPr>
          <a:xfrm>
            <a:off x="1445704" y="1257215"/>
            <a:ext cx="4026716" cy="1890239"/>
          </a:xfrm>
          <a:prstGeom prst="rect">
            <a:avLst/>
          </a:prstGeom>
        </p:spPr>
      </p:pic>
      <p:pic>
        <p:nvPicPr>
          <p:cNvPr id="23" name="Picture 22">
            <a:extLst>
              <a:ext uri="{FF2B5EF4-FFF2-40B4-BE49-F238E27FC236}">
                <a16:creationId xmlns:a16="http://schemas.microsoft.com/office/drawing/2014/main" id="{0D3DDE03-E079-1EFE-E603-8D1D7C48586F}"/>
              </a:ext>
            </a:extLst>
          </p:cNvPr>
          <p:cNvPicPr>
            <a:picLocks noChangeAspect="1"/>
          </p:cNvPicPr>
          <p:nvPr/>
        </p:nvPicPr>
        <p:blipFill>
          <a:blip r:embed="rId4"/>
          <a:stretch>
            <a:fillRect/>
          </a:stretch>
        </p:blipFill>
        <p:spPr>
          <a:xfrm>
            <a:off x="1445705" y="3280095"/>
            <a:ext cx="4026716" cy="1761688"/>
          </a:xfrm>
          <a:prstGeom prst="rect">
            <a:avLst/>
          </a:prstGeom>
        </p:spPr>
      </p:pic>
      <p:pic>
        <p:nvPicPr>
          <p:cNvPr id="25" name="Picture 24">
            <a:extLst>
              <a:ext uri="{FF2B5EF4-FFF2-40B4-BE49-F238E27FC236}">
                <a16:creationId xmlns:a16="http://schemas.microsoft.com/office/drawing/2014/main" id="{CA9D4D08-4DED-9AEE-33CB-A96C8D38DA22}"/>
              </a:ext>
            </a:extLst>
          </p:cNvPr>
          <p:cNvPicPr>
            <a:picLocks noChangeAspect="1"/>
          </p:cNvPicPr>
          <p:nvPr/>
        </p:nvPicPr>
        <p:blipFill>
          <a:blip r:embed="rId5"/>
          <a:stretch>
            <a:fillRect/>
          </a:stretch>
        </p:blipFill>
        <p:spPr>
          <a:xfrm>
            <a:off x="7273253" y="955832"/>
            <a:ext cx="3984769" cy="1997094"/>
          </a:xfrm>
          <a:prstGeom prst="rect">
            <a:avLst/>
          </a:prstGeom>
        </p:spPr>
      </p:pic>
      <p:pic>
        <p:nvPicPr>
          <p:cNvPr id="27" name="Picture 26">
            <a:extLst>
              <a:ext uri="{FF2B5EF4-FFF2-40B4-BE49-F238E27FC236}">
                <a16:creationId xmlns:a16="http://schemas.microsoft.com/office/drawing/2014/main" id="{9097BAF6-7450-053D-2A38-05E628D14500}"/>
              </a:ext>
            </a:extLst>
          </p:cNvPr>
          <p:cNvPicPr>
            <a:picLocks noChangeAspect="1"/>
          </p:cNvPicPr>
          <p:nvPr/>
        </p:nvPicPr>
        <p:blipFill>
          <a:blip r:embed="rId6"/>
          <a:stretch>
            <a:fillRect/>
          </a:stretch>
        </p:blipFill>
        <p:spPr>
          <a:xfrm>
            <a:off x="7231304" y="3147455"/>
            <a:ext cx="4026717" cy="1761688"/>
          </a:xfrm>
          <a:prstGeom prst="rect">
            <a:avLst/>
          </a:prstGeom>
        </p:spPr>
      </p:pic>
      <p:sp>
        <p:nvSpPr>
          <p:cNvPr id="28" name="TextBox 27">
            <a:extLst>
              <a:ext uri="{FF2B5EF4-FFF2-40B4-BE49-F238E27FC236}">
                <a16:creationId xmlns:a16="http://schemas.microsoft.com/office/drawing/2014/main" id="{521F77C1-E20A-77D7-10BE-01DA685D6D23}"/>
              </a:ext>
            </a:extLst>
          </p:cNvPr>
          <p:cNvSpPr txBox="1"/>
          <p:nvPr/>
        </p:nvSpPr>
        <p:spPr>
          <a:xfrm>
            <a:off x="5410900" y="2059776"/>
            <a:ext cx="1688982" cy="1015663"/>
          </a:xfrm>
          <a:prstGeom prst="rect">
            <a:avLst/>
          </a:prstGeom>
          <a:noFill/>
        </p:spPr>
        <p:txBody>
          <a:bodyPr wrap="square" rtlCol="0">
            <a:spAutoFit/>
          </a:bodyPr>
          <a:lstStyle/>
          <a:p>
            <a:r>
              <a:rPr lang="en-IN" sz="1200" dirty="0">
                <a:latin typeface="Calisto MT" panose="02040603050505030304" pitchFamily="18" charset="0"/>
              </a:rPr>
              <a:t>MONTH ON MONTH PERCENTAGE CHANGE</a:t>
            </a:r>
          </a:p>
          <a:p>
            <a:r>
              <a:rPr lang="en-IN" sz="1200" dirty="0">
                <a:latin typeface="Calisto MT" panose="02040603050505030304" pitchFamily="18" charset="0"/>
              </a:rPr>
              <a:t> BRAND- ZARA</a:t>
            </a:r>
          </a:p>
        </p:txBody>
      </p:sp>
      <p:sp>
        <p:nvSpPr>
          <p:cNvPr id="29" name="TextBox 28">
            <a:extLst>
              <a:ext uri="{FF2B5EF4-FFF2-40B4-BE49-F238E27FC236}">
                <a16:creationId xmlns:a16="http://schemas.microsoft.com/office/drawing/2014/main" id="{EB3E4AA7-7E68-1FE2-A629-0F0B4CFD896B}"/>
              </a:ext>
            </a:extLst>
          </p:cNvPr>
          <p:cNvSpPr txBox="1"/>
          <p:nvPr/>
        </p:nvSpPr>
        <p:spPr>
          <a:xfrm>
            <a:off x="4907559" y="4353183"/>
            <a:ext cx="2477548" cy="923330"/>
          </a:xfrm>
          <a:prstGeom prst="rect">
            <a:avLst/>
          </a:prstGeom>
          <a:noFill/>
        </p:spPr>
        <p:txBody>
          <a:bodyPr wrap="square" rtlCol="0">
            <a:spAutoFit/>
          </a:bodyPr>
          <a:lstStyle/>
          <a:p>
            <a:r>
              <a:rPr lang="en-IN" sz="1200" dirty="0">
                <a:latin typeface="Calisto MT" panose="02040603050505030304" pitchFamily="18" charset="0"/>
              </a:rPr>
              <a:t>MONTH ON MONTH PERCENTAGE CHANGE BRAND- NIKE</a:t>
            </a:r>
          </a:p>
          <a:p>
            <a:endParaRPr lang="en-IN" dirty="0"/>
          </a:p>
        </p:txBody>
      </p:sp>
      <p:sp>
        <p:nvSpPr>
          <p:cNvPr id="30" name="TextBox 29">
            <a:extLst>
              <a:ext uri="{FF2B5EF4-FFF2-40B4-BE49-F238E27FC236}">
                <a16:creationId xmlns:a16="http://schemas.microsoft.com/office/drawing/2014/main" id="{403C3E7E-A39C-26D5-BAB2-4CA97B1E3095}"/>
              </a:ext>
            </a:extLst>
          </p:cNvPr>
          <p:cNvSpPr txBox="1"/>
          <p:nvPr/>
        </p:nvSpPr>
        <p:spPr>
          <a:xfrm>
            <a:off x="5073935" y="1153197"/>
            <a:ext cx="1823207" cy="877163"/>
          </a:xfrm>
          <a:prstGeom prst="rect">
            <a:avLst/>
          </a:prstGeom>
          <a:noFill/>
        </p:spPr>
        <p:txBody>
          <a:bodyPr wrap="square" rtlCol="0">
            <a:spAutoFit/>
          </a:bodyPr>
          <a:lstStyle/>
          <a:p>
            <a:r>
              <a:rPr lang="en-IN" sz="1100" dirty="0">
                <a:latin typeface="Calisto MT" panose="02040603050505030304" pitchFamily="18" charset="0"/>
              </a:rPr>
              <a:t>MONTH ON MONTH PERCENTAGE CHANGE BRAND-H&amp;M</a:t>
            </a:r>
          </a:p>
          <a:p>
            <a:endParaRPr lang="en-IN" dirty="0"/>
          </a:p>
        </p:txBody>
      </p:sp>
      <p:sp>
        <p:nvSpPr>
          <p:cNvPr id="31" name="TextBox 30">
            <a:extLst>
              <a:ext uri="{FF2B5EF4-FFF2-40B4-BE49-F238E27FC236}">
                <a16:creationId xmlns:a16="http://schemas.microsoft.com/office/drawing/2014/main" id="{C9FCEF20-C255-6E91-9B7C-EAAF95E86147}"/>
              </a:ext>
            </a:extLst>
          </p:cNvPr>
          <p:cNvSpPr txBox="1"/>
          <p:nvPr/>
        </p:nvSpPr>
        <p:spPr>
          <a:xfrm>
            <a:off x="5668155" y="3248881"/>
            <a:ext cx="1563149" cy="1292662"/>
          </a:xfrm>
          <a:prstGeom prst="rect">
            <a:avLst/>
          </a:prstGeom>
          <a:noFill/>
        </p:spPr>
        <p:txBody>
          <a:bodyPr wrap="square" rtlCol="0">
            <a:spAutoFit/>
          </a:bodyPr>
          <a:lstStyle/>
          <a:p>
            <a:r>
              <a:rPr lang="en-IN" sz="1200" dirty="0">
                <a:latin typeface="Calisto MT" panose="02040603050505030304" pitchFamily="18" charset="0"/>
              </a:rPr>
              <a:t>MONTH ON MONTH PERCENTAGE CHANGE BRAND- ADIDAS</a:t>
            </a:r>
          </a:p>
          <a:p>
            <a:endParaRPr lang="en-IN" dirty="0"/>
          </a:p>
        </p:txBody>
      </p:sp>
      <p:sp>
        <p:nvSpPr>
          <p:cNvPr id="32" name="Arrow: Right 31">
            <a:extLst>
              <a:ext uri="{FF2B5EF4-FFF2-40B4-BE49-F238E27FC236}">
                <a16:creationId xmlns:a16="http://schemas.microsoft.com/office/drawing/2014/main" id="{990908CD-4BDA-BE2F-EC33-CE6422251844}"/>
              </a:ext>
            </a:extLst>
          </p:cNvPr>
          <p:cNvSpPr/>
          <p:nvPr/>
        </p:nvSpPr>
        <p:spPr>
          <a:xfrm>
            <a:off x="4907559" y="3647465"/>
            <a:ext cx="704675" cy="39374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Arrow: Left 32">
            <a:extLst>
              <a:ext uri="{FF2B5EF4-FFF2-40B4-BE49-F238E27FC236}">
                <a16:creationId xmlns:a16="http://schemas.microsoft.com/office/drawing/2014/main" id="{427C9584-9AFE-B8B9-0934-463362FBCEF8}"/>
              </a:ext>
            </a:extLst>
          </p:cNvPr>
          <p:cNvSpPr/>
          <p:nvPr/>
        </p:nvSpPr>
        <p:spPr>
          <a:xfrm>
            <a:off x="6897142" y="4642969"/>
            <a:ext cx="668324" cy="37145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Arrow: Right 33">
            <a:extLst>
              <a:ext uri="{FF2B5EF4-FFF2-40B4-BE49-F238E27FC236}">
                <a16:creationId xmlns:a16="http://schemas.microsoft.com/office/drawing/2014/main" id="{D8EDF8CD-08B2-F3B5-8748-BAD5F43FBF04}"/>
              </a:ext>
            </a:extLst>
          </p:cNvPr>
          <p:cNvSpPr/>
          <p:nvPr/>
        </p:nvSpPr>
        <p:spPr>
          <a:xfrm>
            <a:off x="4748167" y="2409359"/>
            <a:ext cx="637565" cy="2678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Arrow: Left 34">
            <a:extLst>
              <a:ext uri="{FF2B5EF4-FFF2-40B4-BE49-F238E27FC236}">
                <a16:creationId xmlns:a16="http://schemas.microsoft.com/office/drawing/2014/main" id="{C5ED94DE-AED6-ACCC-0522-79F9674D58E4}"/>
              </a:ext>
            </a:extLst>
          </p:cNvPr>
          <p:cNvSpPr/>
          <p:nvPr/>
        </p:nvSpPr>
        <p:spPr>
          <a:xfrm>
            <a:off x="6871978" y="1257216"/>
            <a:ext cx="629180" cy="285225"/>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TextBox 35">
            <a:extLst>
              <a:ext uri="{FF2B5EF4-FFF2-40B4-BE49-F238E27FC236}">
                <a16:creationId xmlns:a16="http://schemas.microsoft.com/office/drawing/2014/main" id="{05B06FEC-3D73-94B9-7789-8CD86F6522DD}"/>
              </a:ext>
            </a:extLst>
          </p:cNvPr>
          <p:cNvSpPr txBox="1"/>
          <p:nvPr/>
        </p:nvSpPr>
        <p:spPr>
          <a:xfrm>
            <a:off x="1427595" y="854961"/>
            <a:ext cx="4405501" cy="369332"/>
          </a:xfrm>
          <a:prstGeom prst="rect">
            <a:avLst/>
          </a:prstGeom>
          <a:noFill/>
        </p:spPr>
        <p:txBody>
          <a:bodyPr wrap="none" rtlCol="0">
            <a:spAutoFit/>
          </a:bodyPr>
          <a:lstStyle/>
          <a:p>
            <a:r>
              <a:rPr lang="en-IN" b="1" dirty="0"/>
              <a:t>MONTH ON MONTH PERCENTAGE CHANGE IN SALES with ALL THE BRANDS:</a:t>
            </a:r>
          </a:p>
        </p:txBody>
      </p:sp>
    </p:spTree>
    <p:extLst>
      <p:ext uri="{BB962C8B-B14F-4D97-AF65-F5344CB8AC3E}">
        <p14:creationId xmlns:p14="http://schemas.microsoft.com/office/powerpoint/2010/main" val="428846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3F8F843-E3DA-64FA-7AD0-70F7714A2A11}"/>
              </a:ext>
            </a:extLst>
          </p:cNvPr>
          <p:cNvPicPr>
            <a:picLocks noChangeAspect="1"/>
          </p:cNvPicPr>
          <p:nvPr/>
        </p:nvPicPr>
        <p:blipFill>
          <a:blip r:embed="rId3"/>
          <a:stretch>
            <a:fillRect/>
          </a:stretch>
        </p:blipFill>
        <p:spPr>
          <a:xfrm>
            <a:off x="1526797" y="895707"/>
            <a:ext cx="3657600" cy="2392777"/>
          </a:xfrm>
          <a:prstGeom prst="rect">
            <a:avLst/>
          </a:prstGeom>
        </p:spPr>
      </p:pic>
      <p:pic>
        <p:nvPicPr>
          <p:cNvPr id="9" name="Picture 8">
            <a:extLst>
              <a:ext uri="{FF2B5EF4-FFF2-40B4-BE49-F238E27FC236}">
                <a16:creationId xmlns:a16="http://schemas.microsoft.com/office/drawing/2014/main" id="{04279ADA-C4CA-E865-C03B-8D47BD04B9CF}"/>
              </a:ext>
            </a:extLst>
          </p:cNvPr>
          <p:cNvPicPr>
            <a:picLocks noChangeAspect="1"/>
          </p:cNvPicPr>
          <p:nvPr/>
        </p:nvPicPr>
        <p:blipFill>
          <a:blip r:embed="rId4"/>
          <a:stretch>
            <a:fillRect/>
          </a:stretch>
        </p:blipFill>
        <p:spPr>
          <a:xfrm>
            <a:off x="7116691" y="1004762"/>
            <a:ext cx="4113578" cy="2174665"/>
          </a:xfrm>
          <a:prstGeom prst="rect">
            <a:avLst/>
          </a:prstGeom>
        </p:spPr>
      </p:pic>
      <p:pic>
        <p:nvPicPr>
          <p:cNvPr id="11" name="Picture 10">
            <a:extLst>
              <a:ext uri="{FF2B5EF4-FFF2-40B4-BE49-F238E27FC236}">
                <a16:creationId xmlns:a16="http://schemas.microsoft.com/office/drawing/2014/main" id="{1D8F384B-6E20-CEC7-16BC-CE0A5B9D3E99}"/>
              </a:ext>
            </a:extLst>
          </p:cNvPr>
          <p:cNvPicPr>
            <a:picLocks noChangeAspect="1"/>
          </p:cNvPicPr>
          <p:nvPr/>
        </p:nvPicPr>
        <p:blipFill>
          <a:blip r:embed="rId5"/>
          <a:stretch>
            <a:fillRect/>
          </a:stretch>
        </p:blipFill>
        <p:spPr>
          <a:xfrm>
            <a:off x="7086021" y="3288484"/>
            <a:ext cx="4174919" cy="1684092"/>
          </a:xfrm>
          <a:prstGeom prst="rect">
            <a:avLst/>
          </a:prstGeom>
        </p:spPr>
      </p:pic>
      <p:pic>
        <p:nvPicPr>
          <p:cNvPr id="13" name="Picture 12">
            <a:extLst>
              <a:ext uri="{FF2B5EF4-FFF2-40B4-BE49-F238E27FC236}">
                <a16:creationId xmlns:a16="http://schemas.microsoft.com/office/drawing/2014/main" id="{B8BBDAAB-4DE2-BE73-C3BC-C2C722C3790D}"/>
              </a:ext>
            </a:extLst>
          </p:cNvPr>
          <p:cNvPicPr>
            <a:picLocks noChangeAspect="1"/>
          </p:cNvPicPr>
          <p:nvPr/>
        </p:nvPicPr>
        <p:blipFill>
          <a:blip r:embed="rId6"/>
          <a:stretch>
            <a:fillRect/>
          </a:stretch>
        </p:blipFill>
        <p:spPr>
          <a:xfrm>
            <a:off x="1526797" y="3429000"/>
            <a:ext cx="3733100" cy="1619076"/>
          </a:xfrm>
          <a:prstGeom prst="rect">
            <a:avLst/>
          </a:prstGeom>
        </p:spPr>
      </p:pic>
      <p:sp>
        <p:nvSpPr>
          <p:cNvPr id="14" name="TextBox 13">
            <a:extLst>
              <a:ext uri="{FF2B5EF4-FFF2-40B4-BE49-F238E27FC236}">
                <a16:creationId xmlns:a16="http://schemas.microsoft.com/office/drawing/2014/main" id="{E2EB1C87-ECBA-2455-7B6B-17EF7030F65F}"/>
              </a:ext>
            </a:extLst>
          </p:cNvPr>
          <p:cNvSpPr txBox="1"/>
          <p:nvPr/>
        </p:nvSpPr>
        <p:spPr>
          <a:xfrm>
            <a:off x="4865615" y="2399252"/>
            <a:ext cx="2004969" cy="461665"/>
          </a:xfrm>
          <a:prstGeom prst="rect">
            <a:avLst/>
          </a:prstGeom>
          <a:noFill/>
        </p:spPr>
        <p:txBody>
          <a:bodyPr wrap="square" rtlCol="0">
            <a:spAutoFit/>
          </a:bodyPr>
          <a:lstStyle/>
          <a:p>
            <a:r>
              <a:rPr lang="en-IN" sz="1200" dirty="0">
                <a:latin typeface="Calisto MT" panose="02040603050505030304" pitchFamily="18" charset="0"/>
              </a:rPr>
              <a:t>YEAR ON YEAR PERCENTAGE IN SALES</a:t>
            </a:r>
          </a:p>
        </p:txBody>
      </p:sp>
      <p:sp>
        <p:nvSpPr>
          <p:cNvPr id="15" name="Arrow: Right 14">
            <a:extLst>
              <a:ext uri="{FF2B5EF4-FFF2-40B4-BE49-F238E27FC236}">
                <a16:creationId xmlns:a16="http://schemas.microsoft.com/office/drawing/2014/main" id="{72234E02-BE4B-9FA8-6AD5-9B1B7CA462E7}"/>
              </a:ext>
            </a:extLst>
          </p:cNvPr>
          <p:cNvSpPr/>
          <p:nvPr/>
        </p:nvSpPr>
        <p:spPr>
          <a:xfrm>
            <a:off x="4104998" y="2441352"/>
            <a:ext cx="637564" cy="3713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7310A687-CB23-F530-0DAF-E4E0618B6872}"/>
              </a:ext>
            </a:extLst>
          </p:cNvPr>
          <p:cNvSpPr txBox="1"/>
          <p:nvPr/>
        </p:nvSpPr>
        <p:spPr>
          <a:xfrm>
            <a:off x="4057620" y="1677637"/>
            <a:ext cx="2642390" cy="338554"/>
          </a:xfrm>
          <a:prstGeom prst="rect">
            <a:avLst/>
          </a:prstGeom>
          <a:noFill/>
        </p:spPr>
        <p:txBody>
          <a:bodyPr wrap="none" rtlCol="0">
            <a:spAutoFit/>
          </a:bodyPr>
          <a:lstStyle/>
          <a:p>
            <a:r>
              <a:rPr lang="en-IN" sz="1600" dirty="0">
                <a:latin typeface="Calisto MT" panose="02040603050505030304" pitchFamily="18" charset="0"/>
              </a:rPr>
              <a:t>TOP CITIES SALES WISE</a:t>
            </a:r>
          </a:p>
        </p:txBody>
      </p:sp>
      <p:sp>
        <p:nvSpPr>
          <p:cNvPr id="19" name="Arrow: Left 18">
            <a:extLst>
              <a:ext uri="{FF2B5EF4-FFF2-40B4-BE49-F238E27FC236}">
                <a16:creationId xmlns:a16="http://schemas.microsoft.com/office/drawing/2014/main" id="{950A20A0-E7F8-F319-CBAD-13D88DBA9F59}"/>
              </a:ext>
            </a:extLst>
          </p:cNvPr>
          <p:cNvSpPr/>
          <p:nvPr/>
        </p:nvSpPr>
        <p:spPr>
          <a:xfrm>
            <a:off x="6642684" y="1632095"/>
            <a:ext cx="729842" cy="33959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439A2351-4894-1CD4-ADF3-9D2EDEE4A6D5}"/>
              </a:ext>
            </a:extLst>
          </p:cNvPr>
          <p:cNvSpPr txBox="1"/>
          <p:nvPr/>
        </p:nvSpPr>
        <p:spPr>
          <a:xfrm>
            <a:off x="5370397" y="3380764"/>
            <a:ext cx="1605123" cy="954107"/>
          </a:xfrm>
          <a:prstGeom prst="rect">
            <a:avLst/>
          </a:prstGeom>
          <a:noFill/>
        </p:spPr>
        <p:txBody>
          <a:bodyPr wrap="square" rtlCol="0">
            <a:spAutoFit/>
          </a:bodyPr>
          <a:lstStyle/>
          <a:p>
            <a:r>
              <a:rPr lang="en-IN" sz="1400" dirty="0">
                <a:latin typeface="Calisto MT" panose="02040603050505030304" pitchFamily="18" charset="0"/>
              </a:rPr>
              <a:t>TOP 3 CITIES WITH HIGHEST SALES BRAND WISE  </a:t>
            </a:r>
          </a:p>
        </p:txBody>
      </p:sp>
      <p:sp>
        <p:nvSpPr>
          <p:cNvPr id="23" name="Arrow: Right 22">
            <a:extLst>
              <a:ext uri="{FF2B5EF4-FFF2-40B4-BE49-F238E27FC236}">
                <a16:creationId xmlns:a16="http://schemas.microsoft.com/office/drawing/2014/main" id="{5290ED82-4214-BAC3-50A8-27282A8BA1FC}"/>
              </a:ext>
            </a:extLst>
          </p:cNvPr>
          <p:cNvSpPr/>
          <p:nvPr/>
        </p:nvSpPr>
        <p:spPr>
          <a:xfrm>
            <a:off x="4678114" y="3723787"/>
            <a:ext cx="645952" cy="3408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F232B18D-7431-D99B-B3D8-B89570E8D27A}"/>
              </a:ext>
            </a:extLst>
          </p:cNvPr>
          <p:cNvSpPr txBox="1"/>
          <p:nvPr/>
        </p:nvSpPr>
        <p:spPr>
          <a:xfrm>
            <a:off x="3893743" y="4449087"/>
            <a:ext cx="2860646" cy="461665"/>
          </a:xfrm>
          <a:prstGeom prst="rect">
            <a:avLst/>
          </a:prstGeom>
          <a:noFill/>
        </p:spPr>
        <p:txBody>
          <a:bodyPr wrap="square" rtlCol="0">
            <a:spAutoFit/>
          </a:bodyPr>
          <a:lstStyle/>
          <a:p>
            <a:r>
              <a:rPr lang="en-IN" sz="1200" dirty="0">
                <a:latin typeface="Calisto MT" panose="02040603050505030304" pitchFamily="18" charset="0"/>
              </a:rPr>
              <a:t>CATEGORY WISE HIGHEST SALES BRAND WISE</a:t>
            </a:r>
          </a:p>
        </p:txBody>
      </p:sp>
      <p:sp>
        <p:nvSpPr>
          <p:cNvPr id="27" name="Arrow: Left 26">
            <a:extLst>
              <a:ext uri="{FF2B5EF4-FFF2-40B4-BE49-F238E27FC236}">
                <a16:creationId xmlns:a16="http://schemas.microsoft.com/office/drawing/2014/main" id="{A30C2438-C1D6-AA81-ABD9-FFAFB679E9B1}"/>
              </a:ext>
            </a:extLst>
          </p:cNvPr>
          <p:cNvSpPr/>
          <p:nvPr/>
        </p:nvSpPr>
        <p:spPr>
          <a:xfrm>
            <a:off x="6700010" y="4428114"/>
            <a:ext cx="492153" cy="339483"/>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95361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0D3F6AC9-48C6-9A48-969D-FD5E55C85D1E}"/>
              </a:ext>
            </a:extLst>
          </p:cNvPr>
          <p:cNvSpPr>
            <a:spLocks noGrp="1"/>
          </p:cNvSpPr>
          <p:nvPr>
            <p:ph type="body" sz="quarter" idx="4294967295"/>
          </p:nvPr>
        </p:nvSpPr>
        <p:spPr>
          <a:xfrm>
            <a:off x="451664" y="1509072"/>
            <a:ext cx="3373715" cy="4665662"/>
          </a:xfrm>
        </p:spPr>
        <p:txBody>
          <a:bodyPr>
            <a:normAutofit fontScale="62500" lnSpcReduction="20000"/>
          </a:bodyPr>
          <a:lstStyle/>
          <a:p>
            <a:pPr>
              <a:buFont typeface="Arial" panose="020B0604020202020204" pitchFamily="34" charset="0"/>
              <a:buChar char="•"/>
            </a:pPr>
            <a:r>
              <a:rPr lang="en-US" b="1" dirty="0">
                <a:latin typeface="Calisto MT" panose="02040603050505030304" pitchFamily="18" charset="0"/>
              </a:rPr>
              <a:t>Key Metrics:</a:t>
            </a:r>
          </a:p>
          <a:p>
            <a:pPr>
              <a:buFont typeface="Arial" panose="020B0604020202020204" pitchFamily="34" charset="0"/>
              <a:buChar char="•"/>
            </a:pPr>
            <a:r>
              <a:rPr lang="en-US" b="1" dirty="0">
                <a:latin typeface="Calisto MT" panose="02040603050505030304" pitchFamily="18" charset="0"/>
              </a:rPr>
              <a:t>Tool used-Power BI</a:t>
            </a:r>
          </a:p>
          <a:p>
            <a:pPr>
              <a:buFont typeface="Arial" panose="020B0604020202020204" pitchFamily="34" charset="0"/>
              <a:buChar char="•"/>
            </a:pPr>
            <a:r>
              <a:rPr lang="en-US" dirty="0">
                <a:latin typeface="Calisto MT" panose="02040603050505030304" pitchFamily="18" charset="0"/>
              </a:rPr>
              <a:t>Total Orders: 3,000</a:t>
            </a:r>
          </a:p>
          <a:p>
            <a:pPr>
              <a:buFont typeface="Arial" panose="020B0604020202020204" pitchFamily="34" charset="0"/>
              <a:buChar char="•"/>
            </a:pPr>
            <a:r>
              <a:rPr lang="en-US" dirty="0">
                <a:latin typeface="Calisto MT" panose="02040603050505030304" pitchFamily="18" charset="0"/>
              </a:rPr>
              <a:t>Adidas-741 orders</a:t>
            </a:r>
          </a:p>
          <a:p>
            <a:pPr>
              <a:buFont typeface="Arial" panose="020B0604020202020204" pitchFamily="34" charset="0"/>
              <a:buChar char="•"/>
            </a:pPr>
            <a:r>
              <a:rPr lang="en-US" dirty="0">
                <a:latin typeface="Calisto MT" panose="02040603050505030304" pitchFamily="18" charset="0"/>
              </a:rPr>
              <a:t>Nike-692 orders</a:t>
            </a:r>
          </a:p>
          <a:p>
            <a:pPr>
              <a:buFont typeface="Arial" panose="020B0604020202020204" pitchFamily="34" charset="0"/>
              <a:buChar char="•"/>
            </a:pPr>
            <a:r>
              <a:rPr lang="en-US" dirty="0">
                <a:latin typeface="Calisto MT" panose="02040603050505030304" pitchFamily="18" charset="0"/>
              </a:rPr>
              <a:t>H&amp;M-784</a:t>
            </a:r>
          </a:p>
          <a:p>
            <a:pPr>
              <a:buFont typeface="Arial" panose="020B0604020202020204" pitchFamily="34" charset="0"/>
              <a:buChar char="•"/>
            </a:pPr>
            <a:r>
              <a:rPr lang="en-US" dirty="0">
                <a:latin typeface="Calisto MT" panose="02040603050505030304" pitchFamily="18" charset="0"/>
              </a:rPr>
              <a:t>Zara-783 orders</a:t>
            </a:r>
          </a:p>
          <a:p>
            <a:pPr>
              <a:buFont typeface="Arial" panose="020B0604020202020204" pitchFamily="34" charset="0"/>
              <a:buChar char="•"/>
            </a:pPr>
            <a:r>
              <a:rPr lang="en-US" dirty="0">
                <a:latin typeface="Calisto MT" panose="02040603050505030304" pitchFamily="18" charset="0"/>
              </a:rPr>
              <a:t>Avg Order Value: ₹24.07k</a:t>
            </a:r>
          </a:p>
          <a:p>
            <a:pPr>
              <a:buFont typeface="Arial" panose="020B0604020202020204" pitchFamily="34" charset="0"/>
              <a:buChar char="•"/>
            </a:pPr>
            <a:r>
              <a:rPr lang="en-US" dirty="0">
                <a:latin typeface="Calisto MT" panose="02040603050505030304" pitchFamily="18" charset="0"/>
              </a:rPr>
              <a:t>Order Frequency: 1.5%</a:t>
            </a:r>
          </a:p>
          <a:p>
            <a:pPr>
              <a:buFont typeface="Arial" panose="020B0604020202020204" pitchFamily="34" charset="0"/>
              <a:buChar char="•"/>
            </a:pPr>
            <a:r>
              <a:rPr lang="en-US" dirty="0">
                <a:latin typeface="Calisto MT" panose="02040603050505030304" pitchFamily="18" charset="0"/>
              </a:rPr>
              <a:t>Offline and Online orders are equal</a:t>
            </a:r>
          </a:p>
          <a:p>
            <a:pPr>
              <a:buFont typeface="Arial" panose="020B0604020202020204" pitchFamily="34" charset="0"/>
              <a:buChar char="•"/>
            </a:pPr>
            <a:r>
              <a:rPr lang="en-US" dirty="0">
                <a:latin typeface="Calisto MT" panose="02040603050505030304" pitchFamily="18" charset="0"/>
              </a:rPr>
              <a:t>Year on year percentage in orders</a:t>
            </a:r>
          </a:p>
          <a:p>
            <a:pPr>
              <a:buFont typeface="Arial" panose="020B0604020202020204" pitchFamily="34" charset="0"/>
              <a:buChar char="•"/>
            </a:pPr>
            <a:r>
              <a:rPr lang="en-US" dirty="0">
                <a:latin typeface="Calisto MT" panose="02040603050505030304" pitchFamily="18" charset="0"/>
              </a:rPr>
              <a:t>Month on month percentage change in orders </a:t>
            </a:r>
          </a:p>
          <a:p>
            <a:endParaRPr lang="en-US" dirty="0"/>
          </a:p>
        </p:txBody>
      </p:sp>
      <p:sp>
        <p:nvSpPr>
          <p:cNvPr id="4" name="Title 3">
            <a:extLst>
              <a:ext uri="{FF2B5EF4-FFF2-40B4-BE49-F238E27FC236}">
                <a16:creationId xmlns:a16="http://schemas.microsoft.com/office/drawing/2014/main" id="{BC94947F-AB25-928D-CA30-2E7E60EED5C1}"/>
              </a:ext>
            </a:extLst>
          </p:cNvPr>
          <p:cNvSpPr>
            <a:spLocks noGrp="1"/>
          </p:cNvSpPr>
          <p:nvPr>
            <p:ph type="title"/>
          </p:nvPr>
        </p:nvSpPr>
        <p:spPr>
          <a:xfrm>
            <a:off x="0" y="861296"/>
            <a:ext cx="3481431" cy="279608"/>
          </a:xfrm>
        </p:spPr>
        <p:txBody>
          <a:bodyPr>
            <a:normAutofit fontScale="90000"/>
          </a:bodyPr>
          <a:lstStyle/>
          <a:p>
            <a:r>
              <a:rPr lang="en-IN" dirty="0"/>
              <a:t>ORDERS ANALYSIS</a:t>
            </a:r>
          </a:p>
        </p:txBody>
      </p:sp>
      <p:pic>
        <p:nvPicPr>
          <p:cNvPr id="8" name="Picture 7">
            <a:extLst>
              <a:ext uri="{FF2B5EF4-FFF2-40B4-BE49-F238E27FC236}">
                <a16:creationId xmlns:a16="http://schemas.microsoft.com/office/drawing/2014/main" id="{FBA4F339-7865-04AB-3593-CE2D725F518F}"/>
              </a:ext>
            </a:extLst>
          </p:cNvPr>
          <p:cNvPicPr>
            <a:picLocks noChangeAspect="1"/>
          </p:cNvPicPr>
          <p:nvPr/>
        </p:nvPicPr>
        <p:blipFill>
          <a:blip r:embed="rId3"/>
          <a:stretch>
            <a:fillRect/>
          </a:stretch>
        </p:blipFill>
        <p:spPr>
          <a:xfrm>
            <a:off x="6871919" y="1971863"/>
            <a:ext cx="3877018" cy="962159"/>
          </a:xfrm>
          <a:prstGeom prst="rect">
            <a:avLst/>
          </a:prstGeom>
        </p:spPr>
      </p:pic>
      <p:pic>
        <p:nvPicPr>
          <p:cNvPr id="10" name="Picture 9">
            <a:extLst>
              <a:ext uri="{FF2B5EF4-FFF2-40B4-BE49-F238E27FC236}">
                <a16:creationId xmlns:a16="http://schemas.microsoft.com/office/drawing/2014/main" id="{3FEC7740-2B09-2020-9D26-C0813C3AA64D}"/>
              </a:ext>
            </a:extLst>
          </p:cNvPr>
          <p:cNvPicPr>
            <a:picLocks noChangeAspect="1"/>
          </p:cNvPicPr>
          <p:nvPr/>
        </p:nvPicPr>
        <p:blipFill>
          <a:blip r:embed="rId4"/>
          <a:stretch>
            <a:fillRect/>
          </a:stretch>
        </p:blipFill>
        <p:spPr>
          <a:xfrm>
            <a:off x="6871919" y="2934024"/>
            <a:ext cx="3877018" cy="971686"/>
          </a:xfrm>
          <a:prstGeom prst="rect">
            <a:avLst/>
          </a:prstGeom>
        </p:spPr>
      </p:pic>
      <p:pic>
        <p:nvPicPr>
          <p:cNvPr id="13" name="Picture 12">
            <a:extLst>
              <a:ext uri="{FF2B5EF4-FFF2-40B4-BE49-F238E27FC236}">
                <a16:creationId xmlns:a16="http://schemas.microsoft.com/office/drawing/2014/main" id="{C6CE75E2-85AF-3628-3055-D97619711591}"/>
              </a:ext>
            </a:extLst>
          </p:cNvPr>
          <p:cNvPicPr>
            <a:picLocks noChangeAspect="1"/>
          </p:cNvPicPr>
          <p:nvPr/>
        </p:nvPicPr>
        <p:blipFill>
          <a:blip r:embed="rId5"/>
          <a:stretch>
            <a:fillRect/>
          </a:stretch>
        </p:blipFill>
        <p:spPr>
          <a:xfrm>
            <a:off x="6871919" y="3905711"/>
            <a:ext cx="1957774" cy="971685"/>
          </a:xfrm>
          <a:prstGeom prst="rect">
            <a:avLst/>
          </a:prstGeom>
        </p:spPr>
      </p:pic>
      <p:pic>
        <p:nvPicPr>
          <p:cNvPr id="15" name="Picture 14">
            <a:extLst>
              <a:ext uri="{FF2B5EF4-FFF2-40B4-BE49-F238E27FC236}">
                <a16:creationId xmlns:a16="http://schemas.microsoft.com/office/drawing/2014/main" id="{732CB42D-9B83-7FEA-A196-D751CB12265F}"/>
              </a:ext>
            </a:extLst>
          </p:cNvPr>
          <p:cNvPicPr>
            <a:picLocks noChangeAspect="1"/>
          </p:cNvPicPr>
          <p:nvPr/>
        </p:nvPicPr>
        <p:blipFill>
          <a:blip r:embed="rId6"/>
          <a:stretch>
            <a:fillRect/>
          </a:stretch>
        </p:blipFill>
        <p:spPr>
          <a:xfrm>
            <a:off x="8829693" y="3905712"/>
            <a:ext cx="1919244" cy="971685"/>
          </a:xfrm>
          <a:prstGeom prst="rect">
            <a:avLst/>
          </a:prstGeom>
        </p:spPr>
      </p:pic>
      <p:pic>
        <p:nvPicPr>
          <p:cNvPr id="18" name="Picture 17">
            <a:extLst>
              <a:ext uri="{FF2B5EF4-FFF2-40B4-BE49-F238E27FC236}">
                <a16:creationId xmlns:a16="http://schemas.microsoft.com/office/drawing/2014/main" id="{9F521108-06A2-C5E0-72CB-A74432AB2E47}"/>
              </a:ext>
            </a:extLst>
          </p:cNvPr>
          <p:cNvPicPr>
            <a:picLocks noChangeAspect="1"/>
          </p:cNvPicPr>
          <p:nvPr/>
        </p:nvPicPr>
        <p:blipFill>
          <a:blip r:embed="rId7"/>
          <a:stretch>
            <a:fillRect/>
          </a:stretch>
        </p:blipFill>
        <p:spPr>
          <a:xfrm>
            <a:off x="7850806" y="1140904"/>
            <a:ext cx="1562318" cy="857370"/>
          </a:xfrm>
          <a:prstGeom prst="rect">
            <a:avLst/>
          </a:prstGeom>
        </p:spPr>
      </p:pic>
    </p:spTree>
    <p:extLst>
      <p:ext uri="{BB962C8B-B14F-4D97-AF65-F5344CB8AC3E}">
        <p14:creationId xmlns:p14="http://schemas.microsoft.com/office/powerpoint/2010/main" val="236044094"/>
      </p:ext>
    </p:extLst>
  </p:cSld>
  <p:clrMapOvr>
    <a:masterClrMapping/>
  </p:clrMapOvr>
</p:sld>
</file>

<file path=ppt/theme/theme1.xml><?xml version="1.0" encoding="utf-8"?>
<a:theme xmlns:a="http://schemas.openxmlformats.org/drawingml/2006/main" name="Office Theme">
  <a:themeElements>
    <a:clrScheme name="Fashion">
      <a:dk1>
        <a:srgbClr val="000000"/>
      </a:dk1>
      <a:lt1>
        <a:srgbClr val="FFFFFF"/>
      </a:lt1>
      <a:dk2>
        <a:srgbClr val="282928"/>
      </a:dk2>
      <a:lt2>
        <a:srgbClr val="FEEDEC"/>
      </a:lt2>
      <a:accent1>
        <a:srgbClr val="FE9A99"/>
      </a:accent1>
      <a:accent2>
        <a:srgbClr val="DFB0B2"/>
      </a:accent2>
      <a:accent3>
        <a:srgbClr val="282928"/>
      </a:accent3>
      <a:accent4>
        <a:srgbClr val="FFEEED"/>
      </a:accent4>
      <a:accent5>
        <a:srgbClr val="FFFAF8"/>
      </a:accent5>
      <a:accent6>
        <a:srgbClr val="FFFFEF"/>
      </a:accent6>
      <a:hlink>
        <a:srgbClr val="FE9A99"/>
      </a:hlink>
      <a:folHlink>
        <a:srgbClr val="E7B6B8"/>
      </a:folHlink>
    </a:clrScheme>
    <a:fontScheme name="Custom 95">
      <a:majorFont>
        <a:latin typeface="The Serif Hand"/>
        <a:ea typeface=""/>
        <a:cs typeface=""/>
      </a:majorFont>
      <a:minorFont>
        <a:latin typeface="The Serif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ashion photo book_wac_SL_V2" id="{0C5E144A-86DA-491E-951B-FF8083EC181E}" vid="{CE228A1C-5184-4EA2-831B-C78088D455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1C9B40-2F30-4C3C-8733-D30686921B2B}">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75766B17-53DA-4268-A52B-FD87F2353D9A}">
  <ds:schemaRefs>
    <ds:schemaRef ds:uri="http://schemas.microsoft.com/sharepoint/v3/contenttype/forms"/>
  </ds:schemaRefs>
</ds:datastoreItem>
</file>

<file path=customXml/itemProps3.xml><?xml version="1.0" encoding="utf-8"?>
<ds:datastoreItem xmlns:ds="http://schemas.openxmlformats.org/officeDocument/2006/customXml" ds:itemID="{CA756C30-0AAB-4F38-8047-A1C005DE9B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Fashion photo book</Template>
  <TotalTime>619</TotalTime>
  <Words>1039</Words>
  <Application>Microsoft Office PowerPoint</Application>
  <PresentationFormat>Widescreen</PresentationFormat>
  <Paragraphs>162</Paragraphs>
  <Slides>18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Calisto MT</vt:lpstr>
      <vt:lpstr>The Serif Hand</vt:lpstr>
      <vt:lpstr>The Serif Hand Extrablack</vt:lpstr>
      <vt:lpstr>Office Theme</vt:lpstr>
      <vt:lpstr>Fast fashion brands DATA analysis.</vt:lpstr>
      <vt:lpstr>objective  -</vt:lpstr>
      <vt:lpstr>PowerPoint Presentation</vt:lpstr>
      <vt:lpstr>PowerPoint Presentation</vt:lpstr>
      <vt:lpstr>PowerPoint Presentation</vt:lpstr>
      <vt:lpstr>PowerPoint Presentation</vt:lpstr>
      <vt:lpstr>PowerPoint Presentation</vt:lpstr>
      <vt:lpstr>PowerPoint Presentation</vt:lpstr>
      <vt:lpstr>ORDERS ANALYSIS</vt:lpstr>
      <vt:lpstr>City-Wise and Category-Wise and gender wise Orders</vt:lpstr>
      <vt:lpstr>PowerPoint Presentation</vt:lpstr>
      <vt:lpstr>PowerPoint Presentation</vt:lpstr>
      <vt:lpstr>PowerPoint Presentation</vt:lpstr>
      <vt:lpstr>Customers Analysis</vt:lpstr>
      <vt:lpstr>PowerPoint Presentation</vt:lpstr>
      <vt:lpstr>INFERENCE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Sanchit Grover</dc:creator>
  <cp:lastModifiedBy>Sanchit Grover</cp:lastModifiedBy>
  <cp:revision>2</cp:revision>
  <dcterms:created xsi:type="dcterms:W3CDTF">2024-09-12T20:35:39Z</dcterms:created>
  <dcterms:modified xsi:type="dcterms:W3CDTF">2024-09-19T02:35:47Z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